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4"/>
  </p:notesMasterIdLst>
  <p:sldIdLst>
    <p:sldId id="258" r:id="rId2"/>
    <p:sldId id="256" r:id="rId3"/>
    <p:sldId id="326" r:id="rId4"/>
    <p:sldId id="327" r:id="rId5"/>
    <p:sldId id="312" r:id="rId6"/>
    <p:sldId id="319" r:id="rId7"/>
    <p:sldId id="303" r:id="rId8"/>
    <p:sldId id="324" r:id="rId9"/>
    <p:sldId id="325" r:id="rId10"/>
    <p:sldId id="262" r:id="rId11"/>
    <p:sldId id="302" r:id="rId12"/>
    <p:sldId id="328" r:id="rId13"/>
    <p:sldId id="321" r:id="rId14"/>
    <p:sldId id="313" r:id="rId15"/>
    <p:sldId id="322" r:id="rId16"/>
    <p:sldId id="323" r:id="rId17"/>
    <p:sldId id="315" r:id="rId18"/>
    <p:sldId id="306" r:id="rId19"/>
    <p:sldId id="318" r:id="rId20"/>
    <p:sldId id="320" r:id="rId21"/>
    <p:sldId id="314" r:id="rId22"/>
    <p:sldId id="280" r:id="rId23"/>
  </p:sldIdLst>
  <p:sldSz cx="9144000" cy="5143500" type="screen16x9"/>
  <p:notesSz cx="9144000" cy="6858000"/>
  <p:embeddedFontLst>
    <p:embeddedFont>
      <p:font typeface="Arial Rounded MT Bold" panose="020F0704030504030204" pitchFamily="34" charset="0"/>
      <p:regular r:id="rId25"/>
    </p:embeddedFont>
    <p:embeddedFont>
      <p:font typeface="Roboto Slab" pitchFamily="2" charset="0"/>
      <p:regular r:id="rId26"/>
      <p:bold r:id="rId27"/>
    </p:embeddedFont>
    <p:embeddedFont>
      <p:font typeface="Source Sans Pro" panose="020B0503030403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28" d="100"/>
          <a:sy n="128" d="100"/>
        </p:scale>
        <p:origin x="3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50905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57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02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1306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870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34523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1470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84889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52156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 id="2147483659"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5" name="Google Shape;85;p14"/>
          <p:cNvSpPr txBox="1">
            <a:spLocks noGrp="1"/>
          </p:cNvSpPr>
          <p:nvPr>
            <p:ph type="ctrTitle" idx="4294967295"/>
          </p:nvPr>
        </p:nvSpPr>
        <p:spPr>
          <a:xfrm>
            <a:off x="1058423" y="1262451"/>
            <a:ext cx="8085577" cy="5443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DEPARTMENT OF ARTIFICIAL INTELLIGENCE &amp; DATA SCIENCE</a:t>
            </a:r>
            <a:endParaRPr b="1" dirty="0"/>
          </a:p>
        </p:txBody>
      </p:sp>
      <p:pic>
        <p:nvPicPr>
          <p:cNvPr id="2" name="Google Shape;227;p19">
            <a:extLst>
              <a:ext uri="{FF2B5EF4-FFF2-40B4-BE49-F238E27FC236}">
                <a16:creationId xmlns:a16="http://schemas.microsoft.com/office/drawing/2014/main" id="{225BDEAF-CE42-FC01-9213-78F47CDFA2C3}"/>
              </a:ext>
            </a:extLst>
          </p:cNvPr>
          <p:cNvPicPr preferRelativeResize="0"/>
          <p:nvPr/>
        </p:nvPicPr>
        <p:blipFill rotWithShape="1">
          <a:blip r:embed="rId4">
            <a:alphaModFix/>
          </a:blip>
          <a:srcRect/>
          <a:stretch/>
        </p:blipFill>
        <p:spPr>
          <a:xfrm>
            <a:off x="420499" y="290280"/>
            <a:ext cx="4300792" cy="818197"/>
          </a:xfrm>
          <a:prstGeom prst="rect">
            <a:avLst/>
          </a:prstGeom>
          <a:noFill/>
          <a:ln>
            <a:noFill/>
          </a:ln>
        </p:spPr>
      </p:pic>
      <p:pic>
        <p:nvPicPr>
          <p:cNvPr id="3" name="Google Shape;226;p19">
            <a:extLst>
              <a:ext uri="{FF2B5EF4-FFF2-40B4-BE49-F238E27FC236}">
                <a16:creationId xmlns:a16="http://schemas.microsoft.com/office/drawing/2014/main" id="{9232F5FC-5BF1-5149-F82A-7F454840B26D}"/>
              </a:ext>
            </a:extLst>
          </p:cNvPr>
          <p:cNvPicPr preferRelativeResize="0"/>
          <p:nvPr/>
        </p:nvPicPr>
        <p:blipFill rotWithShape="1">
          <a:blip r:embed="rId5">
            <a:alphaModFix/>
          </a:blip>
          <a:srcRect/>
          <a:stretch/>
        </p:blipFill>
        <p:spPr>
          <a:xfrm>
            <a:off x="8028059" y="182044"/>
            <a:ext cx="839123" cy="642782"/>
          </a:xfrm>
          <a:prstGeom prst="rect">
            <a:avLst/>
          </a:prstGeom>
          <a:noFill/>
          <a:ln>
            <a:noFill/>
          </a:ln>
        </p:spPr>
      </p:pic>
      <p:sp>
        <p:nvSpPr>
          <p:cNvPr id="5" name="Google Shape;222;p19">
            <a:extLst>
              <a:ext uri="{FF2B5EF4-FFF2-40B4-BE49-F238E27FC236}">
                <a16:creationId xmlns:a16="http://schemas.microsoft.com/office/drawing/2014/main" id="{4A623E4C-4959-875C-08E3-9C00FA368363}"/>
              </a:ext>
            </a:extLst>
          </p:cNvPr>
          <p:cNvSpPr txBox="1">
            <a:spLocks/>
          </p:cNvSpPr>
          <p:nvPr/>
        </p:nvSpPr>
        <p:spPr>
          <a:xfrm>
            <a:off x="580045" y="3032393"/>
            <a:ext cx="4932872" cy="15804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400"/>
            </a:pPr>
            <a:r>
              <a:rPr lang="en-GB" sz="2000" b="1" u="sng" dirty="0">
                <a:solidFill>
                  <a:srgbClr val="FF0000"/>
                </a:solidFill>
                <a:latin typeface="Roboto Slab" panose="020B0604020202020204" charset="0"/>
                <a:ea typeface="Roboto Slab" panose="020B0604020202020204" charset="0"/>
                <a:cs typeface="Stardos Stencil"/>
                <a:sym typeface="Stardos Stencil"/>
              </a:rPr>
              <a:t>TEAM MEMBERS:</a:t>
            </a:r>
          </a:p>
          <a:p>
            <a:pPr marL="228600" indent="-228600">
              <a:lnSpc>
                <a:spcPct val="90000"/>
              </a:lnSpc>
              <a:buClr>
                <a:schemeClr val="dk1"/>
              </a:buClr>
              <a:buSzPts val="2400"/>
            </a:pPr>
            <a:endParaRPr lang="en-GB" sz="1200" dirty="0">
              <a:solidFill>
                <a:srgbClr val="FF0000"/>
              </a:solidFill>
            </a:endParaRPr>
          </a:p>
          <a:p>
            <a:r>
              <a:rPr lang="en-IN" sz="1700" dirty="0">
                <a:latin typeface="Times New Roman" panose="02020603050405020304" pitchFamily="18" charset="0"/>
                <a:cs typeface="Times New Roman" panose="02020603050405020304" pitchFamily="18" charset="0"/>
              </a:rPr>
              <a:t>KAVIN K V                           (927621BAD021)</a:t>
            </a:r>
          </a:p>
          <a:p>
            <a:r>
              <a:rPr lang="en-IN" sz="1700" dirty="0">
                <a:latin typeface="Times New Roman" panose="02020603050405020304" pitchFamily="18" charset="0"/>
                <a:cs typeface="Times New Roman" panose="02020603050405020304" pitchFamily="18" charset="0"/>
              </a:rPr>
              <a:t>SHARAN ADHITHYA S      (927621BAD047)</a:t>
            </a:r>
          </a:p>
          <a:p>
            <a:r>
              <a:rPr lang="en-IN" sz="1700" dirty="0">
                <a:latin typeface="Times New Roman" panose="02020603050405020304" pitchFamily="18" charset="0"/>
                <a:cs typeface="Times New Roman" panose="02020603050405020304" pitchFamily="18" charset="0"/>
              </a:rPr>
              <a:t>DINESH S                              (927621BAD011)</a:t>
            </a:r>
          </a:p>
          <a:p>
            <a:endParaRPr lang="en-IN"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ADF540-60E8-96D4-78DA-18A0FCBBFF2B}"/>
              </a:ext>
            </a:extLst>
          </p:cNvPr>
          <p:cNvSpPr txBox="1"/>
          <p:nvPr/>
        </p:nvSpPr>
        <p:spPr>
          <a:xfrm>
            <a:off x="6414172" y="3160914"/>
            <a:ext cx="2423160" cy="1323439"/>
          </a:xfrm>
          <a:prstGeom prst="rect">
            <a:avLst/>
          </a:prstGeom>
          <a:noFill/>
        </p:spPr>
        <p:txBody>
          <a:bodyPr wrap="square">
            <a:spAutoFit/>
          </a:bodyPr>
          <a:lstStyle/>
          <a:p>
            <a:pPr marL="0" indent="0" algn="ctr">
              <a:buNone/>
            </a:pPr>
            <a:r>
              <a:rPr lang="en-IN" sz="1600" b="1" dirty="0">
                <a:solidFill>
                  <a:srgbClr val="FF0000"/>
                </a:solidFill>
                <a:latin typeface="Times New Roman" panose="02020603050405020304" pitchFamily="18" charset="0"/>
                <a:cs typeface="Times New Roman" panose="02020603050405020304" pitchFamily="18" charset="0"/>
              </a:rPr>
              <a:t>GUIDED BY:</a:t>
            </a:r>
          </a:p>
          <a:p>
            <a:pPr marL="0" indent="0" algn="ctr">
              <a:buNone/>
            </a:pPr>
            <a:endParaRPr lang="en-IN" sz="1600" b="1" dirty="0">
              <a:latin typeface="Times New Roman" panose="02020603050405020304" pitchFamily="18" charset="0"/>
              <a:cs typeface="Times New Roman" panose="02020603050405020304" pitchFamily="18" charset="0"/>
            </a:endParaRPr>
          </a:p>
          <a:p>
            <a:pPr marL="0" indent="0" algn="ctr">
              <a:buNone/>
            </a:pPr>
            <a:r>
              <a:rPr lang="en-IN" sz="1600" b="1" dirty="0">
                <a:latin typeface="Times New Roman" panose="02020603050405020304" pitchFamily="18" charset="0"/>
                <a:cs typeface="Times New Roman" panose="02020603050405020304" pitchFamily="18" charset="0"/>
              </a:rPr>
              <a:t>Mrs. P. VIDHYA</a:t>
            </a:r>
          </a:p>
          <a:p>
            <a:pPr marL="0" indent="0">
              <a:buNone/>
            </a:pPr>
            <a:r>
              <a:rPr lang="en-IN" sz="1600"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Assistant Professor</a:t>
            </a:r>
          </a:p>
          <a:p>
            <a:pPr marL="0" indent="0">
              <a:buNone/>
            </a:pPr>
            <a:r>
              <a:rPr lang="en-IN" b="1" dirty="0">
                <a:latin typeface="Times New Roman" panose="02020603050405020304" pitchFamily="18" charset="0"/>
                <a:cs typeface="Times New Roman" panose="02020603050405020304" pitchFamily="18" charset="0"/>
              </a:rPr>
              <a:t>         Department of AI</a:t>
            </a:r>
          </a:p>
        </p:txBody>
      </p:sp>
      <p:sp>
        <p:nvSpPr>
          <p:cNvPr id="10" name="Google Shape;222;p19">
            <a:extLst>
              <a:ext uri="{FF2B5EF4-FFF2-40B4-BE49-F238E27FC236}">
                <a16:creationId xmlns:a16="http://schemas.microsoft.com/office/drawing/2014/main" id="{C409ED84-7DC0-B929-24E6-BEA1284C8658}"/>
              </a:ext>
            </a:extLst>
          </p:cNvPr>
          <p:cNvSpPr txBox="1">
            <a:spLocks/>
          </p:cNvSpPr>
          <p:nvPr/>
        </p:nvSpPr>
        <p:spPr>
          <a:xfrm>
            <a:off x="3240459" y="2098206"/>
            <a:ext cx="4385293" cy="5400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400"/>
            </a:pPr>
            <a:r>
              <a:rPr lang="en-IN" sz="2400" b="1" dirty="0">
                <a:solidFill>
                  <a:schemeClr val="tx1"/>
                </a:solidFill>
                <a:latin typeface="Roboto Slab" panose="020B0604020202020204" charset="0"/>
                <a:ea typeface="Roboto Slab" panose="020B0604020202020204" charset="0"/>
                <a:cs typeface="Stardos Stencil"/>
                <a:sym typeface="Stardos Stencil"/>
              </a:rPr>
              <a:t>FINAL REVIEW</a:t>
            </a:r>
            <a:endParaRPr lang="en-IN" sz="3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200" b="1" dirty="0"/>
              <a:t>EXISITNG SYSTEM</a:t>
            </a:r>
            <a:endParaRPr sz="3200" b="1" dirty="0"/>
          </a:p>
        </p:txBody>
      </p:sp>
      <p:sp>
        <p:nvSpPr>
          <p:cNvPr id="2" name="Text Placeholder 1">
            <a:extLst>
              <a:ext uri="{FF2B5EF4-FFF2-40B4-BE49-F238E27FC236}">
                <a16:creationId xmlns:a16="http://schemas.microsoft.com/office/drawing/2014/main" id="{E41FE565-D872-1192-9173-2BB1A163DB23}"/>
              </a:ext>
            </a:extLst>
          </p:cNvPr>
          <p:cNvSpPr>
            <a:spLocks noGrp="1"/>
          </p:cNvSpPr>
          <p:nvPr>
            <p:ph type="body" idx="1"/>
          </p:nvPr>
        </p:nvSpPr>
        <p:spPr>
          <a:xfrm>
            <a:off x="786150" y="1150883"/>
            <a:ext cx="7571700" cy="3643299"/>
          </a:xfrm>
        </p:spPr>
        <p:txBody>
          <a:bodyPr/>
          <a:lstStyle/>
          <a:p>
            <a:pPr algn="just">
              <a:buFont typeface="Wingdings" panose="05000000000000000000" pitchFamily="2" charset="2"/>
              <a:buChar char="Ø"/>
            </a:pPr>
            <a:r>
              <a:rPr lang="en-GB"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Travel Agencies: </a:t>
            </a:r>
            <a:r>
              <a:rPr lang="en-GB" sz="2000" dirty="0">
                <a:solidFill>
                  <a:srgbClr val="0D0D0D"/>
                </a:solidFill>
                <a:highlight>
                  <a:srgbClr val="FFFFFF"/>
                </a:highlight>
                <a:latin typeface="Times New Roman" panose="02020603050405020304" pitchFamily="18" charset="0"/>
                <a:cs typeface="Times New Roman" panose="02020603050405020304" pitchFamily="18" charset="0"/>
              </a:rPr>
              <a:t>it </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offers personalized trip planning services and curated tour packages, </a:t>
            </a:r>
            <a:r>
              <a:rPr lang="en-GB" sz="2000" dirty="0">
                <a:solidFill>
                  <a:srgbClr val="0D0D0D"/>
                </a:solidFill>
                <a:highlight>
                  <a:srgbClr val="FFFFFF"/>
                </a:highlight>
                <a:latin typeface="Times New Roman" panose="02020603050405020304" pitchFamily="18" charset="0"/>
                <a:cs typeface="Times New Roman" panose="02020603050405020304" pitchFamily="18" charset="0"/>
              </a:rPr>
              <a:t>w</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hile convenient, these services may not always prioritize cultural immersion.</a:t>
            </a:r>
          </a:p>
          <a:p>
            <a:pPr algn="just">
              <a:buFont typeface="Wingdings" panose="05000000000000000000" pitchFamily="2" charset="2"/>
              <a:buChar char="Ø"/>
            </a:pPr>
            <a:r>
              <a:rPr lang="en-GB"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Online Forums and Social Media: </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Platforms like Reddit, TripAdvisor forums, and Facebook travel groups allow </a:t>
            </a:r>
            <a:r>
              <a:rPr lang="en-GB" sz="20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travelers</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to seek advice, share experiences, and connect with fellow enthusiasts.</a:t>
            </a:r>
          </a:p>
          <a:p>
            <a:pPr algn="just">
              <a:buFont typeface="Wingdings" panose="05000000000000000000" pitchFamily="2" charset="2"/>
              <a:buChar char="Ø"/>
            </a:pPr>
            <a:r>
              <a:rPr lang="en-GB"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Cultural and Environmental Organizations:  </a:t>
            </a: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it may offer educational resources and initiatives to promote responsible tourism and cultural preservation.</a:t>
            </a:r>
            <a:endParaRPr lang="en-IN" sz="2000" dirty="0">
              <a:latin typeface="Times New Roman" panose="02020603050405020304" pitchFamily="18" charset="0"/>
              <a:cs typeface="Times New Roman" panose="02020603050405020304" pitchFamily="18" charset="0"/>
            </a:endParaRPr>
          </a:p>
        </p:txBody>
      </p:sp>
      <p:sp>
        <p:nvSpPr>
          <p:cNvPr id="6" name="Google Shape;111;p17">
            <a:extLst>
              <a:ext uri="{FF2B5EF4-FFF2-40B4-BE49-F238E27FC236}">
                <a16:creationId xmlns:a16="http://schemas.microsoft.com/office/drawing/2014/main" id="{0E2EBEC4-6C30-8D21-ACFE-2B19070D949D}"/>
              </a:ext>
            </a:extLst>
          </p:cNvPr>
          <p:cNvSpPr txBox="1">
            <a:spLocks/>
          </p:cNvSpPr>
          <p:nvPr/>
        </p:nvSpPr>
        <p:spPr>
          <a:xfrm>
            <a:off x="786150" y="1115651"/>
            <a:ext cx="7571700" cy="357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endParaRPr lang="en-GB" sz="1600" b="0" i="0" dirty="0">
              <a:solidFill>
                <a:schemeClr val="tx1"/>
              </a:solidFill>
              <a:effectLst/>
              <a:latin typeface="Arial Rounded MT Bold" panose="020F0704030504030204" pitchFamily="34" charset="0"/>
            </a:endParaRPr>
          </a:p>
          <a:p>
            <a:pPr>
              <a:lnSpc>
                <a:spcPct val="150000"/>
              </a:lnSpc>
              <a:buFont typeface="Arial" panose="020B0604020202020204" pitchFamily="34" charset="0"/>
              <a:buChar char="•"/>
            </a:pPr>
            <a:endParaRPr lang="en-GB" sz="1600" dirty="0">
              <a:solidFill>
                <a:schemeClr val="tx1"/>
              </a:solidFill>
              <a:latin typeface="Arial Rounded MT Bold" panose="020F07040305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PROPOSED SYSTEM</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p:txBody>
          <a:bodyPr/>
          <a:lstStyle/>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Users  can create accounts or  log in  using social media credentials.</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Users can search for destinations, attractions, accommodations, and activities based on various criteria such as location, category, ratings, and reviews.</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Personalized itinerary planning based on user preferences, interests, budget, and available time.</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Users can provide feedback, report issues, or seek assistance through the website.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86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METHODOLOGY</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p:txBody>
          <a:bodyPr/>
          <a:lstStyle/>
          <a:p>
            <a:pPr marL="444500" indent="-285750" algn="just">
              <a:lnSpc>
                <a:spcPct val="150000"/>
              </a:lnSpc>
              <a:spcAft>
                <a:spcPts val="0"/>
              </a:spcAft>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Events and Packages: </a:t>
            </a:r>
            <a:r>
              <a:rPr lang="en-US" sz="1800" dirty="0">
                <a:effectLst/>
                <a:latin typeface="Times New Roman" panose="02020603050405020304" pitchFamily="18" charset="0"/>
                <a:ea typeface="Times New Roman" panose="02020603050405020304" pitchFamily="18" charset="0"/>
              </a:rPr>
              <a:t>Calendar layout with color-coded events for easy  identification.  Integration with other scheduling tools for  event reminders. </a:t>
            </a:r>
          </a:p>
          <a:p>
            <a:pPr marL="444500" indent="-285750" algn="just">
              <a:lnSpc>
                <a:spcPct val="150000"/>
              </a:lnSpc>
              <a:spcAft>
                <a:spcPts val="0"/>
              </a:spcAft>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Member Services: </a:t>
            </a:r>
            <a:r>
              <a:rPr lang="en-US" sz="1800" dirty="0">
                <a:effectLst/>
                <a:latin typeface="Times New Roman" panose="02020603050405020304" pitchFamily="18" charset="0"/>
                <a:ea typeface="Times New Roman" panose="02020603050405020304" pitchFamily="18" charset="0"/>
              </a:rPr>
              <a:t>User-friendly registration form with clear instructions and required fields.</a:t>
            </a:r>
          </a:p>
          <a:p>
            <a:pPr marL="444500" indent="-285750" algn="just">
              <a:lnSpc>
                <a:spcPct val="200000"/>
              </a:lnSpc>
              <a:spcAft>
                <a:spcPts val="0"/>
              </a:spcAft>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User Query Support: </a:t>
            </a:r>
            <a:r>
              <a:rPr lang="en-US" sz="1800" dirty="0">
                <a:effectLst/>
                <a:latin typeface="Times New Roman" panose="02020603050405020304" pitchFamily="18" charset="0"/>
                <a:ea typeface="Times New Roman" panose="02020603050405020304" pitchFamily="18" charset="0"/>
              </a:rPr>
              <a:t>Assist users with account registration, login issues, and password resets.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382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9" name="Google Shape;118;p18">
            <a:extLst>
              <a:ext uri="{FF2B5EF4-FFF2-40B4-BE49-F238E27FC236}">
                <a16:creationId xmlns:a16="http://schemas.microsoft.com/office/drawing/2014/main" id="{75BA8C63-F62C-2112-865B-4083464C6015}"/>
              </a:ext>
            </a:extLst>
          </p:cNvPr>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200" b="1" dirty="0"/>
              <a:t>WORK FLOW</a:t>
            </a:r>
            <a:endParaRPr sz="3200" b="1" dirty="0"/>
          </a:p>
        </p:txBody>
      </p:sp>
      <p:pic>
        <p:nvPicPr>
          <p:cNvPr id="3" name="Picture 2">
            <a:extLst>
              <a:ext uri="{FF2B5EF4-FFF2-40B4-BE49-F238E27FC236}">
                <a16:creationId xmlns:a16="http://schemas.microsoft.com/office/drawing/2014/main" id="{9CC6E665-E805-EBCA-DF3D-0ADC596495B4}"/>
              </a:ext>
            </a:extLst>
          </p:cNvPr>
          <p:cNvPicPr>
            <a:picLocks noChangeAspect="1"/>
          </p:cNvPicPr>
          <p:nvPr/>
        </p:nvPicPr>
        <p:blipFill>
          <a:blip r:embed="rId3"/>
          <a:stretch>
            <a:fillRect/>
          </a:stretch>
        </p:blipFill>
        <p:spPr>
          <a:xfrm>
            <a:off x="2243080" y="1010720"/>
            <a:ext cx="4428905" cy="4016088"/>
          </a:xfrm>
          <a:prstGeom prst="rect">
            <a:avLst/>
          </a:prstGeom>
        </p:spPr>
      </p:pic>
    </p:spTree>
    <p:extLst>
      <p:ext uri="{BB962C8B-B14F-4D97-AF65-F5344CB8AC3E}">
        <p14:creationId xmlns:p14="http://schemas.microsoft.com/office/powerpoint/2010/main" val="2832451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192AF-2E4F-6870-1759-70ABA7F201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B2993-6DBD-83D7-5FD4-2D0E5D0505F5}"/>
              </a:ext>
            </a:extLst>
          </p:cNvPr>
          <p:cNvSpPr>
            <a:spLocks noGrp="1"/>
          </p:cNvSpPr>
          <p:nvPr>
            <p:ph type="title"/>
          </p:nvPr>
        </p:nvSpPr>
        <p:spPr>
          <a:xfrm>
            <a:off x="786150" y="346627"/>
            <a:ext cx="7571700" cy="702600"/>
          </a:xfrm>
        </p:spPr>
        <p:txBody>
          <a:bodyPr/>
          <a:lstStyle/>
          <a:p>
            <a:pPr marL="38100"/>
            <a:r>
              <a:rPr lang="en-GB" sz="3200" b="1" dirty="0">
                <a:latin typeface="Roboto Slab" panose="020B0604020202020204" charset="0"/>
                <a:ea typeface="Roboto Slab" panose="020B0604020202020204" charset="0"/>
              </a:rPr>
              <a:t>SOFTWARE REQUIREMENTS</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A3DC58E1-17BD-A3FE-2C7E-0264B9DC5BD0}"/>
              </a:ext>
            </a:extLst>
          </p:cNvPr>
          <p:cNvSpPr>
            <a:spLocks noGrp="1"/>
          </p:cNvSpPr>
          <p:nvPr>
            <p:ph type="body" idx="1"/>
          </p:nvPr>
        </p:nvSpPr>
        <p:spPr>
          <a:xfrm>
            <a:off x="1381822" y="1479543"/>
            <a:ext cx="7571700" cy="2614730"/>
          </a:xfrm>
        </p:spPr>
        <p:txBody>
          <a:bodyPr/>
          <a:lstStyle/>
          <a:p>
            <a:pPr>
              <a:buFont typeface="Wingdings" panose="05000000000000000000" pitchFamily="2" charset="2"/>
              <a:buChar char="Ø"/>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Web Browser or Mobile Application</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Windows 7 or higher</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Android Development Toolkit(ADT)</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Visual Studio 2010</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SQL Server 2008</a:t>
            </a:r>
          </a:p>
          <a:p>
            <a:pPr>
              <a:buFont typeface="Wingdings" panose="05000000000000000000" pitchFamily="2" charset="2"/>
              <a:buChar char="Ø"/>
            </a:pPr>
            <a:r>
              <a:rPr lang="en-GB"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Android 5.0 or higher</a:t>
            </a:r>
          </a:p>
          <a:p>
            <a:pPr>
              <a:buFont typeface="Wingdings" panose="05000000000000000000" pitchFamily="2" charset="2"/>
              <a:buChar char="Ø"/>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93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PROGRESS OF THE WORK</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a:xfrm>
            <a:off x="786150" y="1183323"/>
            <a:ext cx="7571700" cy="3573600"/>
          </a:xfrm>
        </p:spPr>
        <p:txBody>
          <a:bodyPr/>
          <a:lstStyle/>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Content Compilation:</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Curated and compiled diverse cultural information, including historical landmarks, traditions, and local customs, from global sources and community contributions.</a:t>
            </a:r>
          </a:p>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Platform Development:</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Designed and developed user-friendly web and mobile interfaces, integrating interactive maps, cultural databases, and personalized recommendation algorithms for seamless navigation.</a:t>
            </a:r>
          </a:p>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Quality Assurance: </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Conducted rigorous testing and validation processes to ensure accuracy, reliability, and cultural authenticity of the guide's content and technical features.</a:t>
            </a:r>
          </a:p>
        </p:txBody>
      </p:sp>
    </p:spTree>
    <p:extLst>
      <p:ext uri="{BB962C8B-B14F-4D97-AF65-F5344CB8AC3E}">
        <p14:creationId xmlns:p14="http://schemas.microsoft.com/office/powerpoint/2010/main" val="108625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PROGRESS OF THE WORK</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a:xfrm>
            <a:off x="786150" y="1190787"/>
            <a:ext cx="7571700" cy="3573600"/>
          </a:xfrm>
        </p:spPr>
        <p:txBody>
          <a:bodyPr/>
          <a:lstStyle/>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User Feedback Integration: </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Incorporated user feedback and suggestions through iterative design refinements, enhancing the guide's usability and relevance for diverse travelers.</a:t>
            </a:r>
          </a:p>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Community Engagement: </a:t>
            </a:r>
            <a:r>
              <a:rPr lang="en-US" sz="2000" i="0" dirty="0">
                <a:solidFill>
                  <a:srgbClr val="0D0D0D"/>
                </a:solidFill>
                <a:effectLst/>
                <a:highlight>
                  <a:srgbClr val="FFFFFF"/>
                </a:highlight>
                <a:latin typeface="Times New Roman" panose="02020603050405020304" pitchFamily="18" charset="0"/>
                <a:cs typeface="Times New Roman" panose="02020603050405020304" pitchFamily="18" charset="0"/>
              </a:rPr>
              <a:t>Fostered community engagement through user forums, feedback channels, and collaborative content creation initiatives, promoting inclusivity and cultural exchange.</a:t>
            </a:r>
          </a:p>
          <a:p>
            <a:pPr algn="just">
              <a:buFont typeface="Wingdings" panose="05000000000000000000" pitchFamily="2" charset="2"/>
              <a:buChar char="Ø"/>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Continuous Improvement: </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Monitored user engagement metrics and iterated on the guide's content, features, and user experience to enhance its effectiveness and relevance over time.</a:t>
            </a:r>
          </a:p>
        </p:txBody>
      </p:sp>
    </p:spTree>
    <p:extLst>
      <p:ext uri="{BB962C8B-B14F-4D97-AF65-F5344CB8AC3E}">
        <p14:creationId xmlns:p14="http://schemas.microsoft.com/office/powerpoint/2010/main" val="1997533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2B5E-0ABD-CC22-E2E5-461DE001F735}"/>
              </a:ext>
            </a:extLst>
          </p:cNvPr>
          <p:cNvSpPr>
            <a:spLocks noGrp="1"/>
          </p:cNvSpPr>
          <p:nvPr>
            <p:ph type="title"/>
          </p:nvPr>
        </p:nvSpPr>
        <p:spPr>
          <a:xfrm>
            <a:off x="648990" y="476567"/>
            <a:ext cx="7571700" cy="702600"/>
          </a:xfrm>
        </p:spPr>
        <p:txBody>
          <a:bodyPr/>
          <a:lstStyle/>
          <a:p>
            <a:r>
              <a:rPr lang="en-US" sz="3200" b="1" dirty="0"/>
              <a:t>IMPLEMENTATION</a:t>
            </a:r>
          </a:p>
        </p:txBody>
      </p:sp>
      <p:pic>
        <p:nvPicPr>
          <p:cNvPr id="5" name="Picture 4">
            <a:extLst>
              <a:ext uri="{FF2B5EF4-FFF2-40B4-BE49-F238E27FC236}">
                <a16:creationId xmlns:a16="http://schemas.microsoft.com/office/drawing/2014/main" id="{70557712-0D96-A54A-8D7B-5CA04EF71C40}"/>
              </a:ext>
            </a:extLst>
          </p:cNvPr>
          <p:cNvPicPr>
            <a:picLocks noChangeAspect="1"/>
          </p:cNvPicPr>
          <p:nvPr/>
        </p:nvPicPr>
        <p:blipFill>
          <a:blip r:embed="rId2"/>
          <a:stretch>
            <a:fillRect/>
          </a:stretch>
        </p:blipFill>
        <p:spPr>
          <a:xfrm>
            <a:off x="744397" y="1414520"/>
            <a:ext cx="3690443" cy="2858901"/>
          </a:xfrm>
          <a:prstGeom prst="rect">
            <a:avLst/>
          </a:prstGeom>
        </p:spPr>
      </p:pic>
      <p:pic>
        <p:nvPicPr>
          <p:cNvPr id="7" name="Picture 6">
            <a:extLst>
              <a:ext uri="{FF2B5EF4-FFF2-40B4-BE49-F238E27FC236}">
                <a16:creationId xmlns:a16="http://schemas.microsoft.com/office/drawing/2014/main" id="{FEAC710C-1CB3-D6E7-74CA-B6FD2E5D4DAD}"/>
              </a:ext>
            </a:extLst>
          </p:cNvPr>
          <p:cNvPicPr>
            <a:picLocks noChangeAspect="1"/>
          </p:cNvPicPr>
          <p:nvPr/>
        </p:nvPicPr>
        <p:blipFill>
          <a:blip r:embed="rId3"/>
          <a:stretch>
            <a:fillRect/>
          </a:stretch>
        </p:blipFill>
        <p:spPr>
          <a:xfrm>
            <a:off x="5003820" y="1414521"/>
            <a:ext cx="3618784" cy="2888758"/>
          </a:xfrm>
          <a:prstGeom prst="rect">
            <a:avLst/>
          </a:prstGeom>
        </p:spPr>
      </p:pic>
    </p:spTree>
    <p:extLst>
      <p:ext uri="{BB962C8B-B14F-4D97-AF65-F5344CB8AC3E}">
        <p14:creationId xmlns:p14="http://schemas.microsoft.com/office/powerpoint/2010/main" val="117829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2B5E-0ABD-CC22-E2E5-461DE001F735}"/>
              </a:ext>
            </a:extLst>
          </p:cNvPr>
          <p:cNvSpPr>
            <a:spLocks noGrp="1"/>
          </p:cNvSpPr>
          <p:nvPr>
            <p:ph type="title"/>
          </p:nvPr>
        </p:nvSpPr>
        <p:spPr>
          <a:xfrm>
            <a:off x="648990" y="476567"/>
            <a:ext cx="7571700" cy="702600"/>
          </a:xfrm>
        </p:spPr>
        <p:txBody>
          <a:bodyPr/>
          <a:lstStyle/>
          <a:p>
            <a:r>
              <a:rPr lang="en-US" sz="3200" b="1" dirty="0"/>
              <a:t>IMPLEMENTATION</a:t>
            </a:r>
          </a:p>
        </p:txBody>
      </p:sp>
      <p:pic>
        <p:nvPicPr>
          <p:cNvPr id="6" name="Picture 5">
            <a:extLst>
              <a:ext uri="{FF2B5EF4-FFF2-40B4-BE49-F238E27FC236}">
                <a16:creationId xmlns:a16="http://schemas.microsoft.com/office/drawing/2014/main" id="{D2BED68C-DC60-D87B-C7AD-BA7A7CE5ABA8}"/>
              </a:ext>
            </a:extLst>
          </p:cNvPr>
          <p:cNvPicPr>
            <a:picLocks noChangeAspect="1"/>
          </p:cNvPicPr>
          <p:nvPr/>
        </p:nvPicPr>
        <p:blipFill>
          <a:blip r:embed="rId2"/>
          <a:stretch>
            <a:fillRect/>
          </a:stretch>
        </p:blipFill>
        <p:spPr>
          <a:xfrm>
            <a:off x="648990" y="1522756"/>
            <a:ext cx="3690444" cy="2739468"/>
          </a:xfrm>
          <a:prstGeom prst="rect">
            <a:avLst/>
          </a:prstGeom>
        </p:spPr>
      </p:pic>
      <p:pic>
        <p:nvPicPr>
          <p:cNvPr id="8" name="Picture 7">
            <a:extLst>
              <a:ext uri="{FF2B5EF4-FFF2-40B4-BE49-F238E27FC236}">
                <a16:creationId xmlns:a16="http://schemas.microsoft.com/office/drawing/2014/main" id="{A5FE576D-F576-980E-2293-357AC323F5E9}"/>
              </a:ext>
            </a:extLst>
          </p:cNvPr>
          <p:cNvPicPr>
            <a:picLocks noChangeAspect="1"/>
          </p:cNvPicPr>
          <p:nvPr/>
        </p:nvPicPr>
        <p:blipFill>
          <a:blip r:embed="rId3"/>
          <a:stretch>
            <a:fillRect/>
          </a:stretch>
        </p:blipFill>
        <p:spPr>
          <a:xfrm>
            <a:off x="4996355" y="1522755"/>
            <a:ext cx="3690444" cy="2739467"/>
          </a:xfrm>
          <a:prstGeom prst="rect">
            <a:avLst/>
          </a:prstGeom>
        </p:spPr>
      </p:pic>
    </p:spTree>
    <p:extLst>
      <p:ext uri="{BB962C8B-B14F-4D97-AF65-F5344CB8AC3E}">
        <p14:creationId xmlns:p14="http://schemas.microsoft.com/office/powerpoint/2010/main" val="3174525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6ACF-451B-24DA-FFF3-50DCBA6F0DE5}"/>
              </a:ext>
            </a:extLst>
          </p:cNvPr>
          <p:cNvSpPr>
            <a:spLocks noGrp="1"/>
          </p:cNvSpPr>
          <p:nvPr>
            <p:ph type="title"/>
          </p:nvPr>
        </p:nvSpPr>
        <p:spPr>
          <a:xfrm>
            <a:off x="786150" y="420087"/>
            <a:ext cx="7571700" cy="702600"/>
          </a:xfrm>
        </p:spPr>
        <p:txBody>
          <a:bodyPr/>
          <a:lstStyle/>
          <a:p>
            <a:r>
              <a:rPr lang="en-US" sz="3200" b="1" dirty="0"/>
              <a:t>RESULTS &amp; FUTURE STEPS</a:t>
            </a:r>
          </a:p>
        </p:txBody>
      </p:sp>
      <p:sp>
        <p:nvSpPr>
          <p:cNvPr id="3" name="Text Placeholder 2">
            <a:extLst>
              <a:ext uri="{FF2B5EF4-FFF2-40B4-BE49-F238E27FC236}">
                <a16:creationId xmlns:a16="http://schemas.microsoft.com/office/drawing/2014/main" id="{7CDC664F-6343-DAF8-41A4-3ED970C5884A}"/>
              </a:ext>
            </a:extLst>
          </p:cNvPr>
          <p:cNvSpPr>
            <a:spLocks noGrp="1"/>
          </p:cNvSpPr>
          <p:nvPr>
            <p:ph type="body" idx="1"/>
          </p:nvPr>
        </p:nvSpPr>
        <p:spPr/>
        <p:txBody>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The implementation of an intelligent tourist guide represents a significant advancement in the travel industry. </a:t>
            </a:r>
          </a:p>
          <a:p>
            <a:pPr marL="0" indent="0" algn="just">
              <a:buNone/>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Leveraging technologies like artificial intelligence and machine learning, it offers personalized recommendations, real-time information, and seamless navigation, enhancing the overall tourist experience. </a:t>
            </a:r>
            <a:endParaRPr lang="en-IN" dirty="0"/>
          </a:p>
        </p:txBody>
      </p:sp>
    </p:spTree>
    <p:extLst>
      <p:ext uri="{BB962C8B-B14F-4D97-AF65-F5344CB8AC3E}">
        <p14:creationId xmlns:p14="http://schemas.microsoft.com/office/powerpoint/2010/main" val="3276277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F279F374-9720-B851-547B-7F17500316B7}"/>
              </a:ext>
            </a:extLst>
          </p:cNvPr>
          <p:cNvPicPr>
            <a:picLocks noChangeAspect="1"/>
          </p:cNvPicPr>
          <p:nvPr/>
        </p:nvPicPr>
        <p:blipFill rotWithShape="1">
          <a:blip r:embed="rId3"/>
          <a:srcRect l="10940" t="640" r="37220" b="5386"/>
          <a:stretch/>
        </p:blipFill>
        <p:spPr>
          <a:xfrm>
            <a:off x="505584" y="2717958"/>
            <a:ext cx="2633472" cy="2425542"/>
          </a:xfrm>
          <a:prstGeom prst="rect">
            <a:avLst/>
          </a:prstGeom>
        </p:spPr>
      </p:pic>
      <p:sp>
        <p:nvSpPr>
          <p:cNvPr id="70" name="Google Shape;70;p12"/>
          <p:cNvSpPr txBox="1">
            <a:spLocks noGrp="1"/>
          </p:cNvSpPr>
          <p:nvPr>
            <p:ph type="ctrTitle"/>
          </p:nvPr>
        </p:nvSpPr>
        <p:spPr>
          <a:xfrm>
            <a:off x="1822320" y="1230330"/>
            <a:ext cx="6840563"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t>A Comprehensive Guide </a:t>
            </a:r>
            <a:br>
              <a:rPr lang="en-GB" sz="4000" dirty="0"/>
            </a:br>
            <a:r>
              <a:rPr lang="en-GB" sz="4000" dirty="0"/>
              <a:t>to Global Tourism and Cultural navigation</a:t>
            </a:r>
            <a:endParaRPr sz="4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6ACF-451B-24DA-FFF3-50DCBA6F0DE5}"/>
              </a:ext>
            </a:extLst>
          </p:cNvPr>
          <p:cNvSpPr>
            <a:spLocks noGrp="1"/>
          </p:cNvSpPr>
          <p:nvPr>
            <p:ph type="title"/>
          </p:nvPr>
        </p:nvSpPr>
        <p:spPr>
          <a:xfrm>
            <a:off x="786150" y="401426"/>
            <a:ext cx="7571700" cy="702600"/>
          </a:xfrm>
        </p:spPr>
        <p:txBody>
          <a:bodyPr/>
          <a:lstStyle/>
          <a:p>
            <a:r>
              <a:rPr lang="en-US" sz="3200" b="1" dirty="0"/>
              <a:t>CONCLUSION</a:t>
            </a:r>
          </a:p>
        </p:txBody>
      </p:sp>
      <p:sp>
        <p:nvSpPr>
          <p:cNvPr id="3" name="Text Placeholder 2">
            <a:extLst>
              <a:ext uri="{FF2B5EF4-FFF2-40B4-BE49-F238E27FC236}">
                <a16:creationId xmlns:a16="http://schemas.microsoft.com/office/drawing/2014/main" id="{7CDC664F-6343-DAF8-41A4-3ED970C5884A}"/>
              </a:ext>
            </a:extLst>
          </p:cNvPr>
          <p:cNvSpPr>
            <a:spLocks noGrp="1"/>
          </p:cNvSpPr>
          <p:nvPr>
            <p:ph type="body" idx="1"/>
          </p:nvPr>
        </p:nvSpPr>
        <p:spPr>
          <a:xfrm>
            <a:off x="786150" y="1076018"/>
            <a:ext cx="7571700" cy="3573600"/>
          </a:xfrm>
        </p:spPr>
        <p:txBody>
          <a:bodyPr/>
          <a:lstStyle/>
          <a:p>
            <a:pPr marL="76200" indent="0" algn="just">
              <a:lnSpc>
                <a:spcPct val="150000"/>
              </a:lnSpc>
              <a:buNone/>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A Comprehensive Guide to Global Tourism and Cultural Navigation" represents a significant milestone in the realm of cultural exploration and travel. Throughout this project, we have endeavored to provide travelers with a comprehensive resource that not only facilitates their journey through diverse cultural landscapes but also fosters deeper understanding, appreciation, and respect for the world's rich tapestry of cultures.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947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6ACF-451B-24DA-FFF3-50DCBA6F0DE5}"/>
              </a:ext>
            </a:extLst>
          </p:cNvPr>
          <p:cNvSpPr>
            <a:spLocks noGrp="1"/>
          </p:cNvSpPr>
          <p:nvPr>
            <p:ph type="title"/>
          </p:nvPr>
        </p:nvSpPr>
        <p:spPr/>
        <p:txBody>
          <a:bodyPr/>
          <a:lstStyle/>
          <a:p>
            <a:r>
              <a:rPr lang="en-US" sz="3200" b="1" dirty="0"/>
              <a:t>REFERENCES</a:t>
            </a:r>
          </a:p>
        </p:txBody>
      </p:sp>
      <p:sp>
        <p:nvSpPr>
          <p:cNvPr id="3" name="Text Placeholder 2">
            <a:extLst>
              <a:ext uri="{FF2B5EF4-FFF2-40B4-BE49-F238E27FC236}">
                <a16:creationId xmlns:a16="http://schemas.microsoft.com/office/drawing/2014/main" id="{7CDC664F-6343-DAF8-41A4-3ED970C5884A}"/>
              </a:ext>
            </a:extLst>
          </p:cNvPr>
          <p:cNvSpPr>
            <a:spLocks noGrp="1"/>
          </p:cNvSpPr>
          <p:nvPr>
            <p:ph type="body" idx="1"/>
          </p:nvPr>
        </p:nvSpPr>
        <p:spPr>
          <a:xfrm>
            <a:off x="786150" y="1076018"/>
            <a:ext cx="7571700" cy="3573600"/>
          </a:xfrm>
        </p:spPr>
        <p:txBody>
          <a:bodyPr/>
          <a:lstStyle/>
          <a:p>
            <a:pPr algn="just">
              <a:buFont typeface="Wingdings" panose="05000000000000000000" pitchFamily="2" charset="2"/>
              <a:buChar char="Ø"/>
            </a:pPr>
            <a:r>
              <a:rPr lang="en-IN" sz="1800" b="0" i="0" dirty="0">
                <a:solidFill>
                  <a:srgbClr val="444444"/>
                </a:solidFill>
                <a:effectLst/>
                <a:latin typeface="Times New Roman" panose="02020603050405020304" pitchFamily="18" charset="0"/>
                <a:cs typeface="Times New Roman" panose="02020603050405020304" pitchFamily="18" charset="0"/>
              </a:rPr>
              <a:t>International Journal for Innovative Research in Science &amp; Technology Tourist guide for Tamil Nadu by P.K. </a:t>
            </a:r>
            <a:r>
              <a:rPr lang="en-IN" sz="1800" b="0" i="0" dirty="0" err="1">
                <a:solidFill>
                  <a:srgbClr val="444444"/>
                </a:solidFill>
                <a:effectLst/>
                <a:latin typeface="Times New Roman" panose="02020603050405020304" pitchFamily="18" charset="0"/>
                <a:cs typeface="Times New Roman" panose="02020603050405020304" pitchFamily="18" charset="0"/>
              </a:rPr>
              <a:t>Jithin</a:t>
            </a:r>
            <a:r>
              <a:rPr lang="en-IN" sz="1800" b="0" i="0" dirty="0">
                <a:solidFill>
                  <a:srgbClr val="444444"/>
                </a:solidFill>
                <a:effectLst/>
                <a:latin typeface="Times New Roman" panose="02020603050405020304" pitchFamily="18" charset="0"/>
                <a:cs typeface="Times New Roman" panose="02020603050405020304" pitchFamily="18" charset="0"/>
              </a:rPr>
              <a:t>, M. </a:t>
            </a:r>
            <a:r>
              <a:rPr lang="en-IN" sz="1800" b="0" i="0" dirty="0" err="1">
                <a:solidFill>
                  <a:srgbClr val="444444"/>
                </a:solidFill>
                <a:effectLst/>
                <a:latin typeface="Times New Roman" panose="02020603050405020304" pitchFamily="18" charset="0"/>
                <a:cs typeface="Times New Roman" panose="02020603050405020304" pitchFamily="18" charset="0"/>
              </a:rPr>
              <a:t>Vishnuram</a:t>
            </a:r>
            <a:r>
              <a:rPr lang="en-IN" sz="1800" b="0" i="0" dirty="0">
                <a:solidFill>
                  <a:srgbClr val="444444"/>
                </a:solidFill>
                <a:effectLst/>
                <a:latin typeface="Times New Roman" panose="02020603050405020304" pitchFamily="18" charset="0"/>
                <a:cs typeface="Times New Roman" panose="02020603050405020304" pitchFamily="18" charset="0"/>
              </a:rPr>
              <a:t>, P. Prasath, J.T. </a:t>
            </a:r>
            <a:r>
              <a:rPr lang="en-IN" sz="1800" b="0" i="0" dirty="0" err="1">
                <a:solidFill>
                  <a:srgbClr val="444444"/>
                </a:solidFill>
                <a:effectLst/>
                <a:latin typeface="Times New Roman" panose="02020603050405020304" pitchFamily="18" charset="0"/>
                <a:cs typeface="Times New Roman" panose="02020603050405020304" pitchFamily="18" charset="0"/>
              </a:rPr>
              <a:t>Thirukrishna</a:t>
            </a:r>
            <a:r>
              <a:rPr lang="en-IN" sz="1800" b="0" i="0" dirty="0">
                <a:solidFill>
                  <a:srgbClr val="444444"/>
                </a:solidFill>
                <a:effectLst/>
                <a:latin typeface="Times New Roman" panose="02020603050405020304" pitchFamily="18" charset="0"/>
                <a:cs typeface="Times New Roman" panose="02020603050405020304" pitchFamily="18" charset="0"/>
              </a:rPr>
              <a:t>, 2018. </a:t>
            </a:r>
          </a:p>
          <a:p>
            <a:pPr algn="just">
              <a:buFont typeface="Wingdings" panose="05000000000000000000" pitchFamily="2" charset="2"/>
              <a:buChar char="Ø"/>
            </a:pPr>
            <a:r>
              <a:rPr lang="en-IN" sz="1800" b="0" i="0" dirty="0">
                <a:solidFill>
                  <a:srgbClr val="444444"/>
                </a:solidFill>
                <a:effectLst/>
                <a:latin typeface="Times New Roman" panose="02020603050405020304" pitchFamily="18" charset="0"/>
                <a:cs typeface="Times New Roman" panose="02020603050405020304" pitchFamily="18" charset="0"/>
              </a:rPr>
              <a:t>Smart travel guide by </a:t>
            </a:r>
            <a:r>
              <a:rPr lang="en-IN" sz="1800" b="0" i="0" dirty="0" err="1">
                <a:solidFill>
                  <a:srgbClr val="444444"/>
                </a:solidFill>
                <a:effectLst/>
                <a:latin typeface="Times New Roman" panose="02020603050405020304" pitchFamily="18" charset="0"/>
                <a:cs typeface="Times New Roman" panose="02020603050405020304" pitchFamily="18" charset="0"/>
              </a:rPr>
              <a:t>Dadape</a:t>
            </a:r>
            <a:r>
              <a:rPr lang="en-IN" sz="1800" b="0" i="0" dirty="0">
                <a:solidFill>
                  <a:srgbClr val="444444"/>
                </a:solidFill>
                <a:effectLst/>
                <a:latin typeface="Times New Roman" panose="02020603050405020304" pitchFamily="18" charset="0"/>
                <a:cs typeface="Times New Roman" panose="02020603050405020304" pitchFamily="18" charset="0"/>
              </a:rPr>
              <a:t> </a:t>
            </a:r>
            <a:r>
              <a:rPr lang="en-IN" sz="1800" b="0" i="0" dirty="0" err="1">
                <a:solidFill>
                  <a:srgbClr val="444444"/>
                </a:solidFill>
                <a:effectLst/>
                <a:latin typeface="Times New Roman" panose="02020603050405020304" pitchFamily="18" charset="0"/>
                <a:cs typeface="Times New Roman" panose="02020603050405020304" pitchFamily="18" charset="0"/>
              </a:rPr>
              <a:t>Jinendra</a:t>
            </a:r>
            <a:r>
              <a:rPr lang="en-IN" sz="1800" b="0" i="0" dirty="0">
                <a:solidFill>
                  <a:srgbClr val="444444"/>
                </a:solidFill>
                <a:effectLst/>
                <a:latin typeface="Times New Roman" panose="02020603050405020304" pitchFamily="18" charset="0"/>
                <a:cs typeface="Times New Roman" panose="02020603050405020304" pitchFamily="18" charset="0"/>
              </a:rPr>
              <a:t> R, Jadhav </a:t>
            </a:r>
            <a:r>
              <a:rPr lang="en-IN" sz="1800" b="0" i="0" dirty="0" err="1">
                <a:solidFill>
                  <a:srgbClr val="444444"/>
                </a:solidFill>
                <a:effectLst/>
                <a:latin typeface="Times New Roman" panose="02020603050405020304" pitchFamily="18" charset="0"/>
                <a:cs typeface="Times New Roman" panose="02020603050405020304" pitchFamily="18" charset="0"/>
              </a:rPr>
              <a:t>Bhagyashri</a:t>
            </a:r>
            <a:r>
              <a:rPr lang="en-IN" sz="1800" b="0" i="0" dirty="0">
                <a:solidFill>
                  <a:srgbClr val="444444"/>
                </a:solidFill>
                <a:effectLst/>
                <a:latin typeface="Times New Roman" panose="02020603050405020304" pitchFamily="18" charset="0"/>
                <a:cs typeface="Times New Roman" panose="02020603050405020304" pitchFamily="18" charset="0"/>
              </a:rPr>
              <a:t> R, </a:t>
            </a:r>
            <a:r>
              <a:rPr lang="en-IN" sz="1800" b="0" i="0" dirty="0" err="1">
                <a:solidFill>
                  <a:srgbClr val="444444"/>
                </a:solidFill>
                <a:effectLst/>
                <a:latin typeface="Times New Roman" panose="02020603050405020304" pitchFamily="18" charset="0"/>
                <a:cs typeface="Times New Roman" panose="02020603050405020304" pitchFamily="18" charset="0"/>
              </a:rPr>
              <a:t>Gaidhani</a:t>
            </a:r>
            <a:r>
              <a:rPr lang="en-IN" sz="1800" b="0" i="0" dirty="0">
                <a:solidFill>
                  <a:srgbClr val="444444"/>
                </a:solidFill>
                <a:effectLst/>
                <a:latin typeface="Times New Roman" panose="02020603050405020304" pitchFamily="18" charset="0"/>
                <a:cs typeface="Times New Roman" panose="02020603050405020304" pitchFamily="18" charset="0"/>
              </a:rPr>
              <a:t> Pranav V, </a:t>
            </a:r>
            <a:r>
              <a:rPr lang="en-IN" sz="1800" b="0" i="0" dirty="0" err="1">
                <a:solidFill>
                  <a:srgbClr val="444444"/>
                </a:solidFill>
                <a:effectLst/>
                <a:latin typeface="Times New Roman" panose="02020603050405020304" pitchFamily="18" charset="0"/>
                <a:cs typeface="Times New Roman" panose="02020603050405020304" pitchFamily="18" charset="0"/>
              </a:rPr>
              <a:t>Vyavahare</a:t>
            </a:r>
            <a:r>
              <a:rPr lang="en-IN" sz="1800" b="0" i="0" dirty="0">
                <a:solidFill>
                  <a:srgbClr val="444444"/>
                </a:solidFill>
                <a:effectLst/>
                <a:latin typeface="Times New Roman" panose="02020603050405020304" pitchFamily="18" charset="0"/>
                <a:cs typeface="Times New Roman" panose="02020603050405020304" pitchFamily="18" charset="0"/>
              </a:rPr>
              <a:t> Seema U, </a:t>
            </a:r>
            <a:r>
              <a:rPr lang="en-IN" sz="1800" b="0" i="0" dirty="0" err="1">
                <a:solidFill>
                  <a:srgbClr val="444444"/>
                </a:solidFill>
                <a:effectLst/>
                <a:latin typeface="Times New Roman" panose="02020603050405020304" pitchFamily="18" charset="0"/>
                <a:cs typeface="Times New Roman" panose="02020603050405020304" pitchFamily="18" charset="0"/>
              </a:rPr>
              <a:t>AchaliyaParag</a:t>
            </a:r>
            <a:r>
              <a:rPr lang="en-IN" sz="1800" b="0" i="0" dirty="0">
                <a:solidFill>
                  <a:srgbClr val="444444"/>
                </a:solidFill>
                <a:effectLst/>
                <a:latin typeface="Times New Roman" panose="02020603050405020304" pitchFamily="18" charset="0"/>
                <a:cs typeface="Times New Roman" panose="02020603050405020304" pitchFamily="18" charset="0"/>
              </a:rPr>
              <a:t> N, 2012. </a:t>
            </a:r>
          </a:p>
          <a:p>
            <a:pPr algn="just">
              <a:buFont typeface="Wingdings" panose="05000000000000000000" pitchFamily="2" charset="2"/>
              <a:buChar char="Ø"/>
            </a:pPr>
            <a:r>
              <a:rPr lang="en-IN" sz="1800" dirty="0" err="1">
                <a:solidFill>
                  <a:srgbClr val="444444"/>
                </a:solidFill>
                <a:latin typeface="Times New Roman" panose="02020603050405020304" pitchFamily="18" charset="0"/>
                <a:cs typeface="Times New Roman" panose="02020603050405020304" pitchFamily="18" charset="0"/>
              </a:rPr>
              <a:t>I</a:t>
            </a:r>
            <a:r>
              <a:rPr lang="en-IN" sz="1800" b="0" i="0" dirty="0" err="1">
                <a:solidFill>
                  <a:srgbClr val="444444"/>
                </a:solidFill>
                <a:effectLst/>
                <a:latin typeface="Times New Roman" panose="02020603050405020304" pitchFamily="18" charset="0"/>
                <a:cs typeface="Times New Roman" panose="02020603050405020304" pitchFamily="18" charset="0"/>
              </a:rPr>
              <a:t>guide</a:t>
            </a:r>
            <a:r>
              <a:rPr lang="en-IN" sz="1800" b="0" i="0" dirty="0">
                <a:solidFill>
                  <a:srgbClr val="444444"/>
                </a:solidFill>
                <a:effectLst/>
                <a:latin typeface="Times New Roman" panose="02020603050405020304" pitchFamily="18" charset="0"/>
                <a:cs typeface="Times New Roman" panose="02020603050405020304" pitchFamily="18" charset="0"/>
              </a:rPr>
              <a:t> – Intelligent tour guiding system by T.G.I. </a:t>
            </a:r>
            <a:r>
              <a:rPr lang="en-IN" sz="1800" b="0" i="0" dirty="0" err="1">
                <a:solidFill>
                  <a:srgbClr val="444444"/>
                </a:solidFill>
                <a:effectLst/>
                <a:latin typeface="Times New Roman" panose="02020603050405020304" pitchFamily="18" charset="0"/>
                <a:cs typeface="Times New Roman" panose="02020603050405020304" pitchFamily="18" charset="0"/>
              </a:rPr>
              <a:t>Bingun</a:t>
            </a:r>
            <a:r>
              <a:rPr lang="en-IN" sz="1800" b="0" i="0" dirty="0">
                <a:solidFill>
                  <a:srgbClr val="444444"/>
                </a:solidFill>
                <a:effectLst/>
                <a:latin typeface="Times New Roman" panose="02020603050405020304" pitchFamily="18" charset="0"/>
                <a:cs typeface="Times New Roman" panose="02020603050405020304" pitchFamily="18" charset="0"/>
              </a:rPr>
              <a:t> a, C.M. </a:t>
            </a:r>
            <a:r>
              <a:rPr lang="en-IN" sz="1800" b="0" i="0" dirty="0" err="1">
                <a:solidFill>
                  <a:srgbClr val="444444"/>
                </a:solidFill>
                <a:effectLst/>
                <a:latin typeface="Times New Roman" panose="02020603050405020304" pitchFamily="18" charset="0"/>
                <a:cs typeface="Times New Roman" panose="02020603050405020304" pitchFamily="18" charset="0"/>
              </a:rPr>
              <a:t>Palliyaguru</a:t>
            </a:r>
            <a:r>
              <a:rPr lang="en-IN" sz="1800" b="0" i="0" dirty="0">
                <a:solidFill>
                  <a:srgbClr val="444444"/>
                </a:solidFill>
                <a:effectLst/>
                <a:latin typeface="Times New Roman" panose="02020603050405020304" pitchFamily="18" charset="0"/>
                <a:cs typeface="Times New Roman" panose="02020603050405020304" pitchFamily="18" charset="0"/>
              </a:rPr>
              <a:t> b, V.M.P. </a:t>
            </a:r>
            <a:r>
              <a:rPr lang="en-IN" sz="1800" b="0" i="0" dirty="0" err="1">
                <a:solidFill>
                  <a:srgbClr val="444444"/>
                </a:solidFill>
                <a:effectLst/>
                <a:latin typeface="Times New Roman" panose="02020603050405020304" pitchFamily="18" charset="0"/>
                <a:cs typeface="Times New Roman" panose="02020603050405020304" pitchFamily="18" charset="0"/>
              </a:rPr>
              <a:t>Godakandage</a:t>
            </a:r>
            <a:r>
              <a:rPr lang="en-IN" sz="1800" b="0" i="0" dirty="0">
                <a:solidFill>
                  <a:srgbClr val="444444"/>
                </a:solidFill>
                <a:effectLst/>
                <a:latin typeface="Times New Roman" panose="02020603050405020304" pitchFamily="18" charset="0"/>
                <a:cs typeface="Times New Roman" panose="02020603050405020304" pitchFamily="18" charset="0"/>
              </a:rPr>
              <a:t> c, K.K.A.W. </a:t>
            </a:r>
            <a:r>
              <a:rPr lang="en-IN" sz="1800" b="0" i="0" dirty="0" err="1">
                <a:solidFill>
                  <a:srgbClr val="444444"/>
                </a:solidFill>
                <a:effectLst/>
                <a:latin typeface="Times New Roman" panose="02020603050405020304" pitchFamily="18" charset="0"/>
                <a:cs typeface="Times New Roman" panose="02020603050405020304" pitchFamily="18" charset="0"/>
              </a:rPr>
              <a:t>Madhubhashana</a:t>
            </a:r>
            <a:r>
              <a:rPr lang="en-IN" sz="1800" b="0" i="0" dirty="0">
                <a:solidFill>
                  <a:srgbClr val="444444"/>
                </a:solidFill>
                <a:effectLst/>
                <a:latin typeface="Times New Roman" panose="02020603050405020304" pitchFamily="18" charset="0"/>
                <a:cs typeface="Times New Roman" panose="02020603050405020304" pitchFamily="18" charset="0"/>
              </a:rPr>
              <a:t> d, S.A.U.S. </a:t>
            </a:r>
            <a:r>
              <a:rPr lang="en-IN" sz="1800" b="0" i="0" dirty="0" err="1">
                <a:solidFill>
                  <a:srgbClr val="444444"/>
                </a:solidFill>
                <a:effectLst/>
                <a:latin typeface="Times New Roman" panose="02020603050405020304" pitchFamily="18" charset="0"/>
                <a:cs typeface="Times New Roman" panose="02020603050405020304" pitchFamily="18" charset="0"/>
              </a:rPr>
              <a:t>Samaratunge</a:t>
            </a:r>
            <a:r>
              <a:rPr lang="en-IN" sz="1800" b="0" i="0" dirty="0">
                <a:solidFill>
                  <a:srgbClr val="444444"/>
                </a:solidFill>
                <a:effectLst/>
                <a:latin typeface="Times New Roman" panose="02020603050405020304" pitchFamily="18" charset="0"/>
                <a:cs typeface="Times New Roman" panose="02020603050405020304" pitchFamily="18" charset="0"/>
              </a:rPr>
              <a:t> e, T.D. Perera, 2017. </a:t>
            </a:r>
          </a:p>
          <a:p>
            <a:pPr algn="just">
              <a:buFont typeface="Wingdings" panose="05000000000000000000" pitchFamily="2" charset="2"/>
              <a:buChar char="Ø"/>
            </a:pPr>
            <a:r>
              <a:rPr lang="en-IN" sz="1800" b="0" i="0" dirty="0">
                <a:solidFill>
                  <a:srgbClr val="444444"/>
                </a:solidFill>
                <a:effectLst/>
                <a:latin typeface="Times New Roman" panose="02020603050405020304" pitchFamily="18" charset="0"/>
                <a:cs typeface="Times New Roman" panose="02020603050405020304" pitchFamily="18" charset="0"/>
              </a:rPr>
              <a:t>Intelligent Tourist Information System by Krzysztof </a:t>
            </a:r>
            <a:r>
              <a:rPr lang="en-IN" sz="1800" b="0" i="0" dirty="0" err="1">
                <a:solidFill>
                  <a:srgbClr val="444444"/>
                </a:solidFill>
                <a:effectLst/>
                <a:latin typeface="Times New Roman" panose="02020603050405020304" pitchFamily="18" charset="0"/>
                <a:cs typeface="Times New Roman" panose="02020603050405020304" pitchFamily="18" charset="0"/>
              </a:rPr>
              <a:t>Jele</a:t>
            </a:r>
            <a:r>
              <a:rPr lang="en-IN" sz="1800" b="0" i="0" dirty="0">
                <a:solidFill>
                  <a:srgbClr val="444444"/>
                </a:solidFill>
                <a:effectLst/>
                <a:latin typeface="Times New Roman" panose="02020603050405020304" pitchFamily="18" charset="0"/>
                <a:cs typeface="Times New Roman" panose="02020603050405020304" pitchFamily="18" charset="0"/>
              </a:rPr>
              <a:t>?, 2008. </a:t>
            </a:r>
          </a:p>
          <a:p>
            <a:pPr algn="just">
              <a:buFont typeface="Wingdings" panose="05000000000000000000" pitchFamily="2" charset="2"/>
              <a:buChar char="Ø"/>
            </a:pPr>
            <a:r>
              <a:rPr lang="en-IN" sz="1800" b="0" i="0" dirty="0">
                <a:solidFill>
                  <a:srgbClr val="444444"/>
                </a:solidFill>
                <a:effectLst/>
                <a:latin typeface="Times New Roman" panose="02020603050405020304" pitchFamily="18" charset="0"/>
                <a:cs typeface="Times New Roman" panose="02020603050405020304" pitchFamily="18" charset="0"/>
              </a:rPr>
              <a:t>Android Based Tourist Guide System by Prof. S.S. Pawar, Pooja </a:t>
            </a:r>
            <a:r>
              <a:rPr lang="en-IN" sz="1800" b="0" i="0" dirty="0" err="1">
                <a:solidFill>
                  <a:srgbClr val="444444"/>
                </a:solidFill>
                <a:effectLst/>
                <a:latin typeface="Times New Roman" panose="02020603050405020304" pitchFamily="18" charset="0"/>
                <a:cs typeface="Times New Roman" panose="02020603050405020304" pitchFamily="18" charset="0"/>
              </a:rPr>
              <a:t>Chavhan</a:t>
            </a:r>
            <a:r>
              <a:rPr lang="en-IN" sz="1800" b="0" i="0" dirty="0">
                <a:solidFill>
                  <a:srgbClr val="444444"/>
                </a:solidFill>
                <a:effectLst/>
                <a:latin typeface="Times New Roman" panose="02020603050405020304" pitchFamily="18" charset="0"/>
                <a:cs typeface="Times New Roman" panose="02020603050405020304" pitchFamily="18" charset="0"/>
              </a:rPr>
              <a:t>, Arti Lohar, Ashwini Kadam and Priyanka </a:t>
            </a:r>
            <a:r>
              <a:rPr lang="en-IN" sz="1800" b="0" i="0" dirty="0" err="1">
                <a:solidFill>
                  <a:srgbClr val="444444"/>
                </a:solidFill>
                <a:effectLst/>
                <a:latin typeface="Times New Roman" panose="02020603050405020304" pitchFamily="18" charset="0"/>
                <a:cs typeface="Times New Roman" panose="02020603050405020304" pitchFamily="18" charset="0"/>
              </a:rPr>
              <a:t>Ranjane</a:t>
            </a:r>
            <a:r>
              <a:rPr lang="en-IN" sz="1800" b="0" i="0" dirty="0">
                <a:solidFill>
                  <a:srgbClr val="444444"/>
                </a:solidFill>
                <a:effectLst/>
                <a:latin typeface="Times New Roman" panose="02020603050405020304" pitchFamily="18" charset="0"/>
                <a:cs typeface="Times New Roman" panose="02020603050405020304" pitchFamily="18" charset="0"/>
              </a:rPr>
              <a:t>, 2016.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741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1494764" y="1859790"/>
            <a:ext cx="7772400"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b="1" dirty="0"/>
              <a:t>THANK YOU !</a:t>
            </a:r>
            <a:endParaRPr sz="6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ABSTRACT</a:t>
            </a:r>
            <a:endParaRPr sz="3200" b="1" dirty="0"/>
          </a:p>
        </p:txBody>
      </p:sp>
      <p:sp>
        <p:nvSpPr>
          <p:cNvPr id="132" name="Google Shape;132;p19"/>
          <p:cNvSpPr txBox="1">
            <a:spLocks noGrp="1"/>
          </p:cNvSpPr>
          <p:nvPr>
            <p:ph type="body" idx="1"/>
          </p:nvPr>
        </p:nvSpPr>
        <p:spPr>
          <a:xfrm>
            <a:off x="751219" y="1177756"/>
            <a:ext cx="7571700" cy="3147916"/>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 intelligent tourist guide employs advanced technologies such as artificial intelligence and data analytics to enhance the travel experience. </a:t>
            </a:r>
          </a:p>
          <a:p>
            <a:pPr>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Utilizing location-based services, user preferences, and historical data, the system delivers personalized recommendations for attractions, dining, and activities.</a:t>
            </a:r>
          </a:p>
          <a:p>
            <a:pPr>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Real-time updates, interactive maps, and multi-modal transportation information contribute to a seamless and tailored journey, providing travelers with an intelligent and efficient guide to explore destinations.</a:t>
            </a:r>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10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INTRODUCTION</a:t>
            </a:r>
            <a:endParaRPr sz="3200" b="1" dirty="0"/>
          </a:p>
        </p:txBody>
      </p:sp>
      <p:sp>
        <p:nvSpPr>
          <p:cNvPr id="132" name="Google Shape;132;p19"/>
          <p:cNvSpPr txBox="1">
            <a:spLocks noGrp="1"/>
          </p:cNvSpPr>
          <p:nvPr>
            <p:ph type="body" idx="1"/>
          </p:nvPr>
        </p:nvSpPr>
        <p:spPr>
          <a:xfrm>
            <a:off x="751219" y="1177756"/>
            <a:ext cx="7571700" cy="3509944"/>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In today's globalized world, tourism has become an integral part of human experience, offering opportunities for cultural exchange, economic growth, and personal enrichment. </a:t>
            </a:r>
          </a:p>
          <a:p>
            <a:pPr algn="just">
              <a:buFont typeface="Wingdings" panose="05000000000000000000" pitchFamily="2" charset="2"/>
              <a:buChar char="Ø"/>
            </a:pP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However, navigating the complexities of global tourism presents numerous challenges for both </a:t>
            </a:r>
            <a:r>
              <a:rPr lang="en-GB" kern="100" dirty="0" err="1">
                <a:effectLst/>
                <a:latin typeface="Times New Roman" panose="02020603050405020304" pitchFamily="18" charset="0"/>
                <a:ea typeface="Calibri" panose="020F0502020204030204" pitchFamily="34" charset="0"/>
                <a:cs typeface="Times New Roman" panose="02020603050405020304" pitchFamily="18" charset="0"/>
              </a:rPr>
              <a:t>travelers</a:t>
            </a:r>
            <a:r>
              <a:rPr lang="en-GB" kern="100" dirty="0">
                <a:effectLst/>
                <a:latin typeface="Times New Roman" panose="02020603050405020304" pitchFamily="18" charset="0"/>
                <a:ea typeface="Calibri" panose="020F0502020204030204" pitchFamily="34" charset="0"/>
                <a:cs typeface="Times New Roman" panose="02020603050405020304" pitchFamily="18" charset="0"/>
              </a:rPr>
              <a:t> and destinations alike. </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Offer detailed information about tourist attractions, historical sites, accommodations, restaurants, transportation options, local events.</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 Provide content and support in multiple languages to cater to the diverse needs of </a:t>
            </a:r>
            <a:r>
              <a:rPr lang="en-GB" sz="2000" dirty="0" err="1">
                <a:latin typeface="Times New Roman" panose="02020603050405020304" pitchFamily="18" charset="0"/>
                <a:cs typeface="Times New Roman" panose="02020603050405020304" pitchFamily="18" charset="0"/>
              </a:rPr>
              <a:t>travelers</a:t>
            </a:r>
            <a:r>
              <a:rPr lang="en-GB" sz="2000" dirty="0">
                <a:latin typeface="Times New Roman" panose="02020603050405020304" pitchFamily="18" charset="0"/>
                <a:cs typeface="Times New Roman" panose="02020603050405020304" pitchFamily="18" charset="0"/>
              </a:rPr>
              <a:t> from different regions.</a:t>
            </a:r>
          </a:p>
          <a:p>
            <a:pPr marL="101600" indent="0" algn="just">
              <a:buNone/>
            </a:pP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542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192AF-2E4F-6870-1759-70ABA7F201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B2993-6DBD-83D7-5FD4-2D0E5D0505F5}"/>
              </a:ext>
            </a:extLst>
          </p:cNvPr>
          <p:cNvSpPr>
            <a:spLocks noGrp="1"/>
          </p:cNvSpPr>
          <p:nvPr>
            <p:ph type="title"/>
          </p:nvPr>
        </p:nvSpPr>
        <p:spPr>
          <a:xfrm>
            <a:off x="786150" y="375301"/>
            <a:ext cx="7571700" cy="702600"/>
          </a:xfrm>
        </p:spPr>
        <p:txBody>
          <a:bodyPr/>
          <a:lstStyle/>
          <a:p>
            <a:pPr marL="38100"/>
            <a:r>
              <a:rPr lang="en-GB" sz="3200" b="1" dirty="0">
                <a:solidFill>
                  <a:schemeClr val="accent1"/>
                </a:solidFill>
                <a:latin typeface="Roboto Slab" panose="020B0604020202020204" charset="0"/>
                <a:ea typeface="Roboto Slab" panose="020B0604020202020204" charset="0"/>
              </a:rPr>
              <a:t>OBJECTIVES</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A3DC58E1-17BD-A3FE-2C7E-0264B9DC5BD0}"/>
              </a:ext>
            </a:extLst>
          </p:cNvPr>
          <p:cNvSpPr>
            <a:spLocks noGrp="1"/>
          </p:cNvSpPr>
          <p:nvPr>
            <p:ph type="body" idx="1"/>
          </p:nvPr>
        </p:nvSpPr>
        <p:spPr>
          <a:xfrm>
            <a:off x="786150" y="1336345"/>
            <a:ext cx="7571700" cy="3573600"/>
          </a:xfrm>
        </p:spPr>
        <p:txBody>
          <a:bodyPr/>
          <a:lstStyle/>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A tourism guide system project aims to provide comprehensive information and assistance to </a:t>
            </a:r>
            <a:r>
              <a:rPr lang="en-GB" sz="2000" dirty="0" err="1">
                <a:latin typeface="Times New Roman" panose="02020603050405020304" pitchFamily="18" charset="0"/>
                <a:cs typeface="Times New Roman" panose="02020603050405020304" pitchFamily="18" charset="0"/>
              </a:rPr>
              <a:t>travelers</a:t>
            </a:r>
            <a:r>
              <a:rPr lang="en-GB" sz="2000" dirty="0">
                <a:latin typeface="Times New Roman" panose="02020603050405020304" pitchFamily="18" charset="0"/>
                <a:cs typeface="Times New Roman" panose="02020603050405020304" pitchFamily="18" charset="0"/>
              </a:rPr>
              <a:t> visiting a particular destination.</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For Accessing information and services, ensuring that </a:t>
            </a:r>
            <a:r>
              <a:rPr lang="en-GB" sz="2000" dirty="0" err="1">
                <a:latin typeface="Times New Roman" panose="02020603050405020304" pitchFamily="18" charset="0"/>
                <a:cs typeface="Times New Roman" panose="02020603050405020304" pitchFamily="18" charset="0"/>
              </a:rPr>
              <a:t>travelers</a:t>
            </a:r>
            <a:r>
              <a:rPr lang="en-GB" sz="2000" dirty="0">
                <a:latin typeface="Times New Roman" panose="02020603050405020304" pitchFamily="18" charset="0"/>
                <a:cs typeface="Times New Roman" panose="02020603050405020304" pitchFamily="18" charset="0"/>
              </a:rPr>
              <a:t> can navigate the system effortlessly.</a:t>
            </a:r>
          </a:p>
          <a:p>
            <a:pPr algn="just">
              <a:buFont typeface="Wingdings" panose="05000000000000000000" pitchFamily="2" charset="2"/>
              <a:buChar char="Ø"/>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From cultural misunderstandings and environmental degradation to overtourism and economic exploitation.</a:t>
            </a:r>
          </a:p>
          <a:p>
            <a:pPr algn="just">
              <a:buFont typeface="Wingdings" panose="05000000000000000000" pitchFamily="2" charset="2"/>
              <a:buChar char="Ø"/>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The tourism industry faces a myriad of issues that need to be addressed.</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12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PROBLEM STATEMENT</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a:xfrm>
            <a:off x="786150" y="1209247"/>
            <a:ext cx="7571700" cy="3306769"/>
          </a:xfrm>
        </p:spPr>
        <p:txBody>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Now a days tourism is booming globally and online tourist guide is one of the important factors which promote and assist tourism in many ways so intelligent tourist guide is one of the main needs in the modern day tourism.</a:t>
            </a:r>
            <a:r>
              <a:rPr lang="en-GB" sz="20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The problem lies in the lack of comprehensive and culturally sensitive guidance available to </a:t>
            </a:r>
            <a:r>
              <a:rPr lang="en-GB" sz="2000" dirty="0" err="1">
                <a:latin typeface="Times New Roman" panose="02020603050405020304" pitchFamily="18" charset="0"/>
                <a:cs typeface="Times New Roman" panose="02020603050405020304" pitchFamily="18" charset="0"/>
              </a:rPr>
              <a:t>travelers</a:t>
            </a:r>
            <a:r>
              <a:rPr lang="en-GB" sz="2000" dirty="0">
                <a:latin typeface="Times New Roman" panose="02020603050405020304" pitchFamily="18" charset="0"/>
                <a:cs typeface="Times New Roman" panose="02020603050405020304" pitchFamily="18" charset="0"/>
              </a:rPr>
              <a:t>, as well as the absence of sustainable practices and responsible tourism initiatives within the industry. </a:t>
            </a:r>
            <a:endParaRPr lang="en-IN" sz="2000" dirty="0"/>
          </a:p>
        </p:txBody>
      </p:sp>
    </p:spTree>
    <p:extLst>
      <p:ext uri="{BB962C8B-B14F-4D97-AF65-F5344CB8AC3E}">
        <p14:creationId xmlns:p14="http://schemas.microsoft.com/office/powerpoint/2010/main" val="379453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B157-CFAB-70E5-03A4-5946CB351A4A}"/>
              </a:ext>
            </a:extLst>
          </p:cNvPr>
          <p:cNvSpPr>
            <a:spLocks noGrp="1"/>
          </p:cNvSpPr>
          <p:nvPr>
            <p:ph type="title"/>
          </p:nvPr>
        </p:nvSpPr>
        <p:spPr/>
        <p:txBody>
          <a:bodyPr/>
          <a:lstStyle/>
          <a:p>
            <a:r>
              <a:rPr lang="en-IN" sz="3200" b="1" dirty="0"/>
              <a:t>LITERATURE SURVEY</a:t>
            </a:r>
            <a:endParaRPr lang="en-US" sz="3200" dirty="0"/>
          </a:p>
        </p:txBody>
      </p:sp>
      <p:graphicFrame>
        <p:nvGraphicFramePr>
          <p:cNvPr id="4" name="Table 3">
            <a:extLst>
              <a:ext uri="{FF2B5EF4-FFF2-40B4-BE49-F238E27FC236}">
                <a16:creationId xmlns:a16="http://schemas.microsoft.com/office/drawing/2014/main" id="{9A2C2795-5071-4AE2-BEF6-AA8DC4D70AB9}"/>
              </a:ext>
            </a:extLst>
          </p:cNvPr>
          <p:cNvGraphicFramePr>
            <a:graphicFrameLocks noGrp="1"/>
          </p:cNvGraphicFramePr>
          <p:nvPr>
            <p:extLst>
              <p:ext uri="{D42A27DB-BD31-4B8C-83A1-F6EECF244321}">
                <p14:modId xmlns:p14="http://schemas.microsoft.com/office/powerpoint/2010/main" val="1281911069"/>
              </p:ext>
            </p:extLst>
          </p:nvPr>
        </p:nvGraphicFramePr>
        <p:xfrm>
          <a:off x="0" y="1146362"/>
          <a:ext cx="9144000" cy="4000868"/>
        </p:xfrm>
        <a:graphic>
          <a:graphicData uri="http://schemas.openxmlformats.org/drawingml/2006/table">
            <a:tbl>
              <a:tblPr firstRow="1" firstCol="1" bandRow="1">
                <a:tableStyleId>{701FB10D-A61A-4DE4-8506-F670E7A89527}</a:tableStyleId>
              </a:tblPr>
              <a:tblGrid>
                <a:gridCol w="880852">
                  <a:extLst>
                    <a:ext uri="{9D8B030D-6E8A-4147-A177-3AD203B41FA5}">
                      <a16:colId xmlns:a16="http://schemas.microsoft.com/office/drawing/2014/main" val="97534260"/>
                    </a:ext>
                  </a:extLst>
                </a:gridCol>
                <a:gridCol w="3975293">
                  <a:extLst>
                    <a:ext uri="{9D8B030D-6E8A-4147-A177-3AD203B41FA5}">
                      <a16:colId xmlns:a16="http://schemas.microsoft.com/office/drawing/2014/main" val="4110502352"/>
                    </a:ext>
                  </a:extLst>
                </a:gridCol>
                <a:gridCol w="2001855">
                  <a:extLst>
                    <a:ext uri="{9D8B030D-6E8A-4147-A177-3AD203B41FA5}">
                      <a16:colId xmlns:a16="http://schemas.microsoft.com/office/drawing/2014/main" val="3987212909"/>
                    </a:ext>
                  </a:extLst>
                </a:gridCol>
                <a:gridCol w="2286000">
                  <a:extLst>
                    <a:ext uri="{9D8B030D-6E8A-4147-A177-3AD203B41FA5}">
                      <a16:colId xmlns:a16="http://schemas.microsoft.com/office/drawing/2014/main" val="3291927774"/>
                    </a:ext>
                  </a:extLst>
                </a:gridCol>
              </a:tblGrid>
              <a:tr h="185739">
                <a:tc>
                  <a:txBody>
                    <a:bodyPr/>
                    <a:lstStyle/>
                    <a:p>
                      <a:pPr>
                        <a:lnSpc>
                          <a:spcPct val="115000"/>
                        </a:lnSpc>
                        <a:spcAft>
                          <a:spcPts val="1000"/>
                        </a:spcAft>
                      </a:pPr>
                      <a:r>
                        <a:rPr lang="en-US" sz="1000">
                          <a:effectLst/>
                        </a:rPr>
                        <a:t>S.No</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dirty="0">
                          <a:effectLst/>
                        </a:rPr>
                        <a:t>Paper Title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Author 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Methods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1124682314"/>
                  </a:ext>
                </a:extLst>
              </a:tr>
              <a:tr h="704484">
                <a:tc>
                  <a:txBody>
                    <a:bodyPr/>
                    <a:lstStyle/>
                    <a:p>
                      <a:pP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An Overview of Tour-Guide Training Literature in Türkiye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Aslan &amp; Büyükkuru; Çokişler; Eser; Topsakal; Çokişler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gn="ctr">
                        <a:lnSpc>
                          <a:spcPct val="115000"/>
                        </a:lnSpc>
                        <a:spcAft>
                          <a:spcPts val="1000"/>
                        </a:spcAft>
                      </a:pPr>
                      <a:r>
                        <a:rPr lang="en-US" sz="1000">
                          <a:effectLst/>
                        </a:rPr>
                        <a:t>tour guiding, training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3900393644"/>
                  </a:ext>
                </a:extLst>
              </a:tr>
              <a:tr h="1172276">
                <a:tc>
                  <a:txBody>
                    <a:bodyPr/>
                    <a:lstStyle/>
                    <a:p>
                      <a:pP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dirty="0">
                          <a:effectLst/>
                        </a:rPr>
                        <a:t>Survey on context-aware tour guide systems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Hamed Vahdat-Nejad , Hossein Khosravi-Mahmouei , Mohammad Ghanei-Ostad, Azam Ramazani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it fulfil the smartness of the infrastructure to provide intelligent personalised services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4120239674"/>
                  </a:ext>
                </a:extLst>
              </a:tr>
              <a:tr h="580354">
                <a:tc>
                  <a:txBody>
                    <a:bodyPr/>
                    <a:lstStyle/>
                    <a:p>
                      <a:pP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Intelligent mobile tourist guide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Smirnov, A., Kashevnik, A., Balandin, S.I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Next Generation Wired/Wireless Advanced Networking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622860545"/>
                  </a:ext>
                </a:extLst>
              </a:tr>
              <a:tr h="777661">
                <a:tc>
                  <a:txBody>
                    <a:bodyPr/>
                    <a:lstStyle/>
                    <a:p>
                      <a:pP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A location aware mobile tourist guide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Ten Hagen, K., Modsching, M., Kramer, 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selecting and interpreting sights and services by context matching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1757454615"/>
                  </a:ext>
                </a:extLst>
              </a:tr>
              <a:tr h="580354">
                <a:tc>
                  <a:txBody>
                    <a:bodyPr/>
                    <a:lstStyle/>
                    <a:p>
                      <a:pPr>
                        <a:lnSpc>
                          <a:spcPct val="115000"/>
                        </a:lnSpc>
                        <a:spcAft>
                          <a:spcPts val="1000"/>
                        </a:spcAft>
                      </a:pPr>
                      <a:r>
                        <a:rPr lang="en-US" sz="1000">
                          <a:effectLst/>
                        </a:rPr>
                        <a:t>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Tourism and mobile technology</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a:effectLst/>
                        </a:rPr>
                        <a:t>Brown, B., Chalmers, M</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tc>
                  <a:txBody>
                    <a:bodyPr/>
                    <a:lstStyle/>
                    <a:p>
                      <a:pPr>
                        <a:lnSpc>
                          <a:spcPct val="115000"/>
                        </a:lnSpc>
                        <a:spcAft>
                          <a:spcPts val="1000"/>
                        </a:spcAft>
                      </a:pPr>
                      <a:r>
                        <a:rPr lang="en-US" sz="1000" dirty="0">
                          <a:effectLst/>
                        </a:rPr>
                        <a:t>Automatic construction of travel itineraries using social breadcrumbs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690" marR="62690" marT="0" marB="0"/>
                </a:tc>
                <a:extLst>
                  <a:ext uri="{0D108BD9-81ED-4DB2-BD59-A6C34878D82A}">
                    <a16:rowId xmlns:a16="http://schemas.microsoft.com/office/drawing/2014/main" val="2995918093"/>
                  </a:ext>
                </a:extLst>
              </a:tr>
            </a:tbl>
          </a:graphicData>
        </a:graphic>
      </p:graphicFrame>
    </p:spTree>
    <p:extLst>
      <p:ext uri="{BB962C8B-B14F-4D97-AF65-F5344CB8AC3E}">
        <p14:creationId xmlns:p14="http://schemas.microsoft.com/office/powerpoint/2010/main" val="2718738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C855A-71B3-EF24-F5CA-DDCFB70C7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1CF05-4FF6-8954-E15D-50652A839B00}"/>
              </a:ext>
            </a:extLst>
          </p:cNvPr>
          <p:cNvSpPr>
            <a:spLocks noGrp="1"/>
          </p:cNvSpPr>
          <p:nvPr>
            <p:ph type="title"/>
          </p:nvPr>
        </p:nvSpPr>
        <p:spPr/>
        <p:txBody>
          <a:bodyPr/>
          <a:lstStyle/>
          <a:p>
            <a:r>
              <a:rPr lang="en-IN" sz="3200" b="1" dirty="0"/>
              <a:t>LITERATURE SURVEY</a:t>
            </a:r>
            <a:endParaRPr lang="en-US" sz="3200" dirty="0"/>
          </a:p>
        </p:txBody>
      </p:sp>
      <p:graphicFrame>
        <p:nvGraphicFramePr>
          <p:cNvPr id="3" name="Table 2">
            <a:extLst>
              <a:ext uri="{FF2B5EF4-FFF2-40B4-BE49-F238E27FC236}">
                <a16:creationId xmlns:a16="http://schemas.microsoft.com/office/drawing/2014/main" id="{A189A641-15A6-CA72-4B64-859CC82F2DAD}"/>
              </a:ext>
            </a:extLst>
          </p:cNvPr>
          <p:cNvGraphicFramePr>
            <a:graphicFrameLocks noGrp="1"/>
          </p:cNvGraphicFramePr>
          <p:nvPr>
            <p:extLst>
              <p:ext uri="{D42A27DB-BD31-4B8C-83A1-F6EECF244321}">
                <p14:modId xmlns:p14="http://schemas.microsoft.com/office/powerpoint/2010/main" val="1381777623"/>
              </p:ext>
            </p:extLst>
          </p:nvPr>
        </p:nvGraphicFramePr>
        <p:xfrm>
          <a:off x="0" y="1134007"/>
          <a:ext cx="9144001" cy="4009492"/>
        </p:xfrm>
        <a:graphic>
          <a:graphicData uri="http://schemas.openxmlformats.org/drawingml/2006/table">
            <a:tbl>
              <a:tblPr firstRow="1" firstCol="1" bandRow="1">
                <a:tableStyleId>{701FB10D-A61A-4DE4-8506-F670E7A89527}</a:tableStyleId>
              </a:tblPr>
              <a:tblGrid>
                <a:gridCol w="880852">
                  <a:extLst>
                    <a:ext uri="{9D8B030D-6E8A-4147-A177-3AD203B41FA5}">
                      <a16:colId xmlns:a16="http://schemas.microsoft.com/office/drawing/2014/main" val="3955733989"/>
                    </a:ext>
                  </a:extLst>
                </a:gridCol>
                <a:gridCol w="3975295">
                  <a:extLst>
                    <a:ext uri="{9D8B030D-6E8A-4147-A177-3AD203B41FA5}">
                      <a16:colId xmlns:a16="http://schemas.microsoft.com/office/drawing/2014/main" val="3125056728"/>
                    </a:ext>
                  </a:extLst>
                </a:gridCol>
                <a:gridCol w="2001855">
                  <a:extLst>
                    <a:ext uri="{9D8B030D-6E8A-4147-A177-3AD203B41FA5}">
                      <a16:colId xmlns:a16="http://schemas.microsoft.com/office/drawing/2014/main" val="3831426767"/>
                    </a:ext>
                  </a:extLst>
                </a:gridCol>
                <a:gridCol w="2285999">
                  <a:extLst>
                    <a:ext uri="{9D8B030D-6E8A-4147-A177-3AD203B41FA5}">
                      <a16:colId xmlns:a16="http://schemas.microsoft.com/office/drawing/2014/main" val="3632753200"/>
                    </a:ext>
                  </a:extLst>
                </a:gridCol>
              </a:tblGrid>
              <a:tr h="544775">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6</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Tourism and mobile technology</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Brown, B., Chalmers, M</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Automatic construction of travel itineraries using social breadcrumbs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390268444"/>
                  </a:ext>
                </a:extLst>
              </a:tr>
              <a:tr h="915197">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7</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Context-aware recommendations in the mobile tourist application COMPASS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Van Setten, M., Pokraev, S., Koolwaaij, J</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A system for mining interesting tourist locations and travel sequences from public geo-tagged photos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772827507"/>
                  </a:ext>
                </a:extLst>
              </a:tr>
              <a:tr h="544775">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8</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dirty="0">
                          <a:effectLst/>
                        </a:rPr>
                        <a:t>Smart tourism destinations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Buhalis, D., Amaranggana</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Information and communication technologies in tourism</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1358757773"/>
                  </a:ext>
                </a:extLst>
              </a:tr>
              <a:tr h="544775">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9</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Research Design of Intelligent Tourist Guide System and Development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Kaijian Huang1, a and Junwu Zhu</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Intelligent Tourist Guide System; Shortest Path Algorithm; Android</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3478842501"/>
                  </a:ext>
                </a:extLst>
              </a:tr>
              <a:tr h="729985">
                <a:tc>
                  <a:txBody>
                    <a:bodyPr/>
                    <a:lstStyle/>
                    <a:p>
                      <a:pPr>
                        <a:lnSpc>
                          <a:spcPct val="115000"/>
                        </a:lnSpc>
                        <a:spcAft>
                          <a:spcPts val="10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10</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A Model for Intelligent Tourism Guide System</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H.H. Owaied, H.A. Farhan, N. Al-Hawamdeh</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system can provide the relevant service of the spot more accurately for the visitors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2569556922"/>
                  </a:ext>
                </a:extLst>
              </a:tr>
              <a:tr h="729985">
                <a:tc>
                  <a:txBody>
                    <a:bodyPr/>
                    <a:lstStyle/>
                    <a:p>
                      <a:pPr>
                        <a:lnSpc>
                          <a:spcPct val="115000"/>
                        </a:lnSpc>
                        <a:spcAft>
                          <a:spcPts val="1000"/>
                        </a:spcAft>
                      </a:pPr>
                      <a:r>
                        <a:rPr lang="en-US" sz="900" dirty="0">
                          <a:effectLst/>
                        </a:rPr>
                        <a:t>11</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A systematic literature review for the tourist trip design problem: Extensions, solution techniques and future research lines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a:effectLst/>
                        </a:rPr>
                        <a:t>Jos´e Ruiz-Meza, Jairo R. Montoya-Torres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tc>
                  <a:txBody>
                    <a:bodyPr/>
                    <a:lstStyle/>
                    <a:p>
                      <a:pPr>
                        <a:lnSpc>
                          <a:spcPct val="115000"/>
                        </a:lnSpc>
                        <a:spcAft>
                          <a:spcPts val="1000"/>
                        </a:spcAft>
                      </a:pPr>
                      <a:r>
                        <a:rPr lang="en-US" sz="900" dirty="0">
                          <a:effectLst/>
                        </a:rPr>
                        <a:t>the trend of personalized tourism, which includes the management of itineraries by the tourist</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720" marR="58720" marT="0" marB="0"/>
                </a:tc>
                <a:extLst>
                  <a:ext uri="{0D108BD9-81ED-4DB2-BD59-A6C34878D82A}">
                    <a16:rowId xmlns:a16="http://schemas.microsoft.com/office/drawing/2014/main" val="492363314"/>
                  </a:ext>
                </a:extLst>
              </a:tr>
            </a:tbl>
          </a:graphicData>
        </a:graphic>
      </p:graphicFrame>
    </p:spTree>
    <p:extLst>
      <p:ext uri="{BB962C8B-B14F-4D97-AF65-F5344CB8AC3E}">
        <p14:creationId xmlns:p14="http://schemas.microsoft.com/office/powerpoint/2010/main" val="57795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11BE4-FCD1-E8B5-093F-C3B27090E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7B3A0-5235-B2D7-E318-12D4DF403C3B}"/>
              </a:ext>
            </a:extLst>
          </p:cNvPr>
          <p:cNvSpPr>
            <a:spLocks noGrp="1"/>
          </p:cNvSpPr>
          <p:nvPr>
            <p:ph type="title"/>
          </p:nvPr>
        </p:nvSpPr>
        <p:spPr/>
        <p:txBody>
          <a:bodyPr/>
          <a:lstStyle/>
          <a:p>
            <a:r>
              <a:rPr lang="en-IN" sz="3200" b="1" dirty="0"/>
              <a:t>LITERATURE SURVEY</a:t>
            </a:r>
            <a:endParaRPr lang="en-US" sz="3200" dirty="0"/>
          </a:p>
        </p:txBody>
      </p:sp>
      <p:graphicFrame>
        <p:nvGraphicFramePr>
          <p:cNvPr id="4" name="Table 3">
            <a:extLst>
              <a:ext uri="{FF2B5EF4-FFF2-40B4-BE49-F238E27FC236}">
                <a16:creationId xmlns:a16="http://schemas.microsoft.com/office/drawing/2014/main" id="{FEDB99C6-9928-13C8-CC0E-40A0E0CE8FF5}"/>
              </a:ext>
            </a:extLst>
          </p:cNvPr>
          <p:cNvGraphicFramePr>
            <a:graphicFrameLocks noGrp="1"/>
          </p:cNvGraphicFramePr>
          <p:nvPr>
            <p:extLst>
              <p:ext uri="{D42A27DB-BD31-4B8C-83A1-F6EECF244321}">
                <p14:modId xmlns:p14="http://schemas.microsoft.com/office/powerpoint/2010/main" val="3866513082"/>
              </p:ext>
            </p:extLst>
          </p:nvPr>
        </p:nvGraphicFramePr>
        <p:xfrm>
          <a:off x="0" y="1140647"/>
          <a:ext cx="9144000" cy="4002852"/>
        </p:xfrm>
        <a:graphic>
          <a:graphicData uri="http://schemas.openxmlformats.org/drawingml/2006/table">
            <a:tbl>
              <a:tblPr firstRow="1" firstCol="1" bandRow="1">
                <a:tableStyleId>{701FB10D-A61A-4DE4-8506-F670E7A89527}</a:tableStyleId>
              </a:tblPr>
              <a:tblGrid>
                <a:gridCol w="813568">
                  <a:extLst>
                    <a:ext uri="{9D8B030D-6E8A-4147-A177-3AD203B41FA5}">
                      <a16:colId xmlns:a16="http://schemas.microsoft.com/office/drawing/2014/main" val="901856196"/>
                    </a:ext>
                  </a:extLst>
                </a:gridCol>
                <a:gridCol w="3671637">
                  <a:extLst>
                    <a:ext uri="{9D8B030D-6E8A-4147-A177-3AD203B41FA5}">
                      <a16:colId xmlns:a16="http://schemas.microsoft.com/office/drawing/2014/main" val="758605044"/>
                    </a:ext>
                  </a:extLst>
                </a:gridCol>
                <a:gridCol w="1848940">
                  <a:extLst>
                    <a:ext uri="{9D8B030D-6E8A-4147-A177-3AD203B41FA5}">
                      <a16:colId xmlns:a16="http://schemas.microsoft.com/office/drawing/2014/main" val="1199372123"/>
                    </a:ext>
                  </a:extLst>
                </a:gridCol>
                <a:gridCol w="2809855">
                  <a:extLst>
                    <a:ext uri="{9D8B030D-6E8A-4147-A177-3AD203B41FA5}">
                      <a16:colId xmlns:a16="http://schemas.microsoft.com/office/drawing/2014/main" val="2321163034"/>
                    </a:ext>
                  </a:extLst>
                </a:gridCol>
              </a:tblGrid>
              <a:tr h="800570">
                <a:tc>
                  <a:txBody>
                    <a:bodyPr/>
                    <a:lstStyle/>
                    <a:p>
                      <a:pPr>
                        <a:lnSpc>
                          <a:spcPct val="115000"/>
                        </a:lnSpc>
                        <a:spcAft>
                          <a:spcPts val="1000"/>
                        </a:spcAft>
                      </a:pPr>
                      <a:r>
                        <a:rPr lang="en-US" sz="800" dirty="0">
                          <a:effectLst/>
                        </a:rPr>
                        <a:t>12</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A Systematic Literature Review of Tour Guide Performance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To be related to tourist satisfaction, tourist experience, behavior in the destination and the desire to revisit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1238050633"/>
                  </a:ext>
                </a:extLst>
              </a:tr>
              <a:tr h="800570">
                <a:tc>
                  <a:txBody>
                    <a:bodyPr/>
                    <a:lstStyle/>
                    <a:p>
                      <a:pPr>
                        <a:lnSpc>
                          <a:spcPct val="115000"/>
                        </a:lnSpc>
                        <a:spcAft>
                          <a:spcPts val="1000"/>
                        </a:spcAft>
                      </a:pPr>
                      <a:r>
                        <a:rPr lang="en-US" sz="800" dirty="0">
                          <a:effectLst/>
                        </a:rPr>
                        <a:t>13</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Tour Guide Performances, Tourist Satisfaction And Behavioural Intentions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Syakier, W. A., &amp; Hanafiah, M. H.</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A Study On Tours In Kuala Lumpur City Centre. Journal of Quality Assurance in Hospitality and Tourism</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2183013768"/>
                  </a:ext>
                </a:extLst>
              </a:tr>
              <a:tr h="800570">
                <a:tc>
                  <a:txBody>
                    <a:bodyPr/>
                    <a:lstStyle/>
                    <a:p>
                      <a:pPr>
                        <a:lnSpc>
                          <a:spcPct val="115000"/>
                        </a:lnSpc>
                        <a:spcAft>
                          <a:spcPts val="1000"/>
                        </a:spcAft>
                      </a:pPr>
                      <a:r>
                        <a:rPr lang="en-US" sz="800" dirty="0">
                          <a:effectLst/>
                        </a:rPr>
                        <a:t>14</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Tour guides’ performance and tourists’ immersion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Hansen, A. H., &amp; Mossberg, 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facilitating consumer immersion by performing a guide plus role. Scandinavian Journal of Hospitality and Tourism</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3522455976"/>
                  </a:ext>
                </a:extLst>
              </a:tr>
              <a:tr h="638557">
                <a:tc>
                  <a:txBody>
                    <a:bodyPr/>
                    <a:lstStyle/>
                    <a:p>
                      <a:pPr>
                        <a:lnSpc>
                          <a:spcPct val="115000"/>
                        </a:lnSpc>
                        <a:spcAft>
                          <a:spcPts val="1000"/>
                        </a:spcAft>
                      </a:pPr>
                      <a:r>
                        <a:rPr lang="en-US" sz="800" dirty="0">
                          <a:effectLst/>
                        </a:rPr>
                        <a:t>15</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Virtual Tourist Guide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Shila Jawale , Sakshi Jadhav, Priyanka Jaybhaye , Nikita Sonavale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Virtual Tour, Android Based Guide Application, Gmap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2584702108"/>
                  </a:ext>
                </a:extLst>
              </a:tr>
              <a:tr h="962585">
                <a:tc>
                  <a:txBody>
                    <a:bodyPr/>
                    <a:lstStyle/>
                    <a:p>
                      <a:pPr>
                        <a:lnSpc>
                          <a:spcPct val="115000"/>
                        </a:lnSpc>
                        <a:spcAft>
                          <a:spcPts val="1000"/>
                        </a:spcAft>
                      </a:pPr>
                      <a:r>
                        <a:rPr lang="en-US" sz="800" dirty="0">
                          <a:effectLst/>
                        </a:rPr>
                        <a:t>16</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Virtual Reality Based Virtual Tour of College Using Unity 3D</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err="1">
                          <a:effectLst/>
                        </a:rPr>
                        <a:t>Chaisoong</a:t>
                      </a:r>
                      <a:r>
                        <a:rPr lang="en-US" sz="800" dirty="0">
                          <a:effectLst/>
                        </a:rPr>
                        <a:t>, U., &amp; </a:t>
                      </a:r>
                      <a:r>
                        <a:rPr lang="en-US" sz="800" dirty="0" err="1">
                          <a:effectLst/>
                        </a:rPr>
                        <a:t>Tirakoat</a:t>
                      </a:r>
                      <a:r>
                        <a:rPr lang="en-US" sz="800" dirty="0">
                          <a:effectLst/>
                        </a:rPr>
                        <a:t>, 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The proposed system virtual tour of college specifically on Unity3D which provides virtual view of college infrastructure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3513328362"/>
                  </a:ext>
                </a:extLst>
              </a:tr>
            </a:tbl>
          </a:graphicData>
        </a:graphic>
      </p:graphicFrame>
    </p:spTree>
    <p:extLst>
      <p:ext uri="{BB962C8B-B14F-4D97-AF65-F5344CB8AC3E}">
        <p14:creationId xmlns:p14="http://schemas.microsoft.com/office/powerpoint/2010/main" val="2620644183"/>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1112</TotalTime>
  <Words>1523</Words>
  <Application>Microsoft Office PowerPoint</Application>
  <PresentationFormat>On-screen Show (16:9)</PresentationFormat>
  <Paragraphs>145</Paragraphs>
  <Slides>22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Wingdings</vt:lpstr>
      <vt:lpstr>Times New Roman</vt:lpstr>
      <vt:lpstr>Arial Rounded MT Bold</vt:lpstr>
      <vt:lpstr>Calibri</vt:lpstr>
      <vt:lpstr>Source Sans Pro</vt:lpstr>
      <vt:lpstr>Arial</vt:lpstr>
      <vt:lpstr>Roboto Slab</vt:lpstr>
      <vt:lpstr>Cordelia template</vt:lpstr>
      <vt:lpstr>DEPARTMENT OF ARTIFICIAL INTELLIGENCE &amp; DATA SCIENCE</vt:lpstr>
      <vt:lpstr>A Comprehensive Guide  to Global Tourism and Cultural navigation</vt:lpstr>
      <vt:lpstr>ABSTRACT</vt:lpstr>
      <vt:lpstr>INTRODUCTION</vt:lpstr>
      <vt:lpstr>OBJECTIVES</vt:lpstr>
      <vt:lpstr>PROBLEM STATEMENT</vt:lpstr>
      <vt:lpstr>LITERATURE SURVEY</vt:lpstr>
      <vt:lpstr>LITERATURE SURVEY</vt:lpstr>
      <vt:lpstr>LITERATURE SURVEY</vt:lpstr>
      <vt:lpstr>EXISITNG SYSTEM</vt:lpstr>
      <vt:lpstr>PROPOSED SYSTEM</vt:lpstr>
      <vt:lpstr>METHODOLOGY</vt:lpstr>
      <vt:lpstr>WORK FLOW</vt:lpstr>
      <vt:lpstr>SOFTWARE REQUIREMENTS</vt:lpstr>
      <vt:lpstr>PROGRESS OF THE WORK</vt:lpstr>
      <vt:lpstr>PROGRESS OF THE WORK</vt:lpstr>
      <vt:lpstr>IMPLEMENTATION</vt:lpstr>
      <vt:lpstr>IMPLEMENTATION</vt:lpstr>
      <vt:lpstr>RESULTS &amp; FUTURE STEPS</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KAVIN K V</cp:lastModifiedBy>
  <cp:revision>50</cp:revision>
  <cp:lastPrinted>2022-09-16T05:54:24Z</cp:lastPrinted>
  <dcterms:modified xsi:type="dcterms:W3CDTF">2024-05-21T06:05:16Z</dcterms:modified>
</cp:coreProperties>
</file>